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4"/>
  </p:notesMasterIdLst>
  <p:sldIdLst>
    <p:sldId id="277" r:id="rId3"/>
    <p:sldId id="278" r:id="rId4"/>
    <p:sldId id="279" r:id="rId5"/>
    <p:sldId id="280" r:id="rId6"/>
    <p:sldId id="281" r:id="rId7"/>
    <p:sldId id="276" r:id="rId8"/>
    <p:sldId id="288" r:id="rId9"/>
    <p:sldId id="283" r:id="rId10"/>
    <p:sldId id="293" r:id="rId11"/>
    <p:sldId id="294" r:id="rId12"/>
    <p:sldId id="295" r:id="rId13"/>
    <p:sldId id="287" r:id="rId14"/>
    <p:sldId id="289" r:id="rId15"/>
    <p:sldId id="290" r:id="rId16"/>
    <p:sldId id="291" r:id="rId17"/>
    <p:sldId id="292" r:id="rId18"/>
    <p:sldId id="296" r:id="rId19"/>
    <p:sldId id="297" r:id="rId20"/>
    <p:sldId id="298" r:id="rId21"/>
    <p:sldId id="299" r:id="rId22"/>
    <p:sldId id="300" r:id="rId23"/>
  </p:sldIdLst>
  <p:sldSz cx="9906000" cy="6858000" type="A4"/>
  <p:notesSz cx="6858000" cy="9144000"/>
  <p:embeddedFontLst>
    <p:embeddedFont>
      <p:font typeface="Montserrat" pitchFamily="2" charset="77"/>
      <p:regular r:id="rId25"/>
      <p:bold r:id="rId26"/>
      <p:italic r:id="rId27"/>
      <p:boldItalic r:id="rId28"/>
    </p:embeddedFont>
    <p:embeddedFont>
      <p:font typeface="Montserrat Alternates Medium" panose="02000505000000020004" pitchFamily="2" charset="77"/>
      <p:regular r:id="rId29"/>
      <p:bold r:id="rId30"/>
      <p:italic r:id="rId31"/>
      <p:boldItalic r:id="rId32"/>
    </p:embeddedFont>
    <p:embeddedFont>
      <p:font typeface="Montserrat Light" pitchFamily="2" charset="77"/>
      <p:regular r:id="rId33"/>
      <p:bold r:id="rId34"/>
      <p:italic r:id="rId35"/>
      <p:boldItalic r:id="rId36"/>
    </p:embeddedFont>
    <p:embeddedFont>
      <p:font typeface="Montserrat Medium" pitchFamily="2" charset="77"/>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BED"/>
    <a:srgbClr val="4800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82925"/>
  </p:normalViewPr>
  <p:slideViewPr>
    <p:cSldViewPr snapToGrid="0">
      <p:cViewPr varScale="1">
        <p:scale>
          <a:sx n="105" d="100"/>
          <a:sy n="105" d="100"/>
        </p:scale>
        <p:origin x="18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tableStyles" Target="tableStyles.xml"/><Relationship Id="rId20" Type="http://schemas.openxmlformats.org/officeDocument/2006/relationships/slide" Target="slides/slide18.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79A1510-3C0E-6386-6D2C-8FE90E55EDF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457AB1E-4F2A-6EB1-F730-DE40CFF0D6B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26DDF4B0-DA0D-12D4-08CD-79660E157640}"/>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3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ED3753E-13C5-B0D8-A81B-908B841CDB0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4AA27227-4195-C1EC-3917-FA359F0BD8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05CF0497-CA76-705F-B3AE-3EB24AC06A45}"/>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8327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E48A149-8EEF-3AF8-05B3-AD46C650299D}"/>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1974E30D-61BB-D4C9-91FE-1965A88B04D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a:extLst>
              <a:ext uri="{FF2B5EF4-FFF2-40B4-BE49-F238E27FC236}">
                <a16:creationId xmlns:a16="http://schemas.microsoft.com/office/drawing/2014/main" id="{7EA88BB8-A747-EFBA-0DC1-35462D59FE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b="0" i="0" dirty="0">
                <a:latin typeface="Montserrat" pitchFamily="2" charset="77"/>
              </a:rPr>
              <a:t>Snak om, hvad man får ud af at være frivillig. Mange kan nok nikke genkendende til flere af ovenstående udsagn.</a:t>
            </a:r>
            <a:endParaRPr b="0" i="0" dirty="0">
              <a:latin typeface="Montserrat" pitchFamily="2" charset="77"/>
            </a:endParaRPr>
          </a:p>
          <a:p>
            <a:pPr marL="0" lvl="0" indent="0" algn="l" rtl="0">
              <a:spcBef>
                <a:spcPts val="0"/>
              </a:spcBef>
              <a:spcAft>
                <a:spcPts val="0"/>
              </a:spcAft>
              <a:buNone/>
            </a:pPr>
            <a:r>
              <a:rPr lang="da-DK" b="0" i="0" dirty="0">
                <a:latin typeface="Montserrat" pitchFamily="2" charset="77"/>
              </a:rPr>
              <a:t>Hvad tænker I om, hvis man vil være frivillig blot for at skrive det på CV’et?</a:t>
            </a:r>
            <a:endParaRPr b="0" i="0" dirty="0">
              <a:latin typeface="Montserrat" pitchFamily="2" charset="77"/>
            </a:endParaRPr>
          </a:p>
          <a:p>
            <a:pPr marL="0" lvl="0" indent="0" algn="l" rtl="0">
              <a:spcBef>
                <a:spcPts val="0"/>
              </a:spcBef>
              <a:spcAft>
                <a:spcPts val="0"/>
              </a:spcAft>
              <a:buNone/>
            </a:pPr>
            <a:r>
              <a:rPr lang="da-DK" b="0" i="0" dirty="0">
                <a:latin typeface="Montserrat" pitchFamily="2" charset="77"/>
              </a:rPr>
              <a:t>Hvilken form for fællesskab tænker I, man får som frivillig? Er det kun til de andre frivillige (eller også til borgerne/de unge)?</a:t>
            </a:r>
            <a:endParaRPr b="0" i="0" dirty="0">
              <a:latin typeface="Montserrat" pitchFamily="2" charset="77"/>
            </a:endParaRPr>
          </a:p>
          <a:p>
            <a:pPr marL="0" lvl="0" indent="0" algn="l" rtl="0">
              <a:spcBef>
                <a:spcPts val="0"/>
              </a:spcBef>
              <a:spcAft>
                <a:spcPts val="0"/>
              </a:spcAft>
              <a:buNone/>
            </a:pPr>
            <a:r>
              <a:rPr lang="da-DK" b="0" i="0" dirty="0">
                <a:latin typeface="Montserrat" pitchFamily="2" charset="77"/>
              </a:rPr>
              <a:t>Hvilken forskel tænker I, at man kan gøre for andre, som frivillig?</a:t>
            </a:r>
            <a:endParaRPr b="0" i="0" dirty="0">
              <a:latin typeface="Montserrat" pitchFamily="2" charset="77"/>
            </a:endParaRPr>
          </a:p>
          <a:p>
            <a:pPr marL="0" lvl="0" indent="0" algn="l" rtl="0">
              <a:spcBef>
                <a:spcPts val="0"/>
              </a:spcBef>
              <a:spcAft>
                <a:spcPts val="0"/>
              </a:spcAft>
              <a:buNone/>
            </a:pPr>
            <a:r>
              <a:rPr lang="da-DK" b="0" i="0" dirty="0">
                <a:latin typeface="Montserrat" pitchFamily="2" charset="77"/>
              </a:rPr>
              <a:t>Hvad kan I lære som frivillige i de to foreninger? Er det relevant i forhold til jeres uddannelse?</a:t>
            </a:r>
            <a:endParaRPr b="0" i="0" dirty="0">
              <a:latin typeface="Montserrat" pitchFamily="2" charset="77"/>
            </a:endParaRPr>
          </a:p>
        </p:txBody>
      </p:sp>
      <p:sp>
        <p:nvSpPr>
          <p:cNvPr id="87" name="Google Shape;87;p1:notes">
            <a:extLst>
              <a:ext uri="{FF2B5EF4-FFF2-40B4-BE49-F238E27FC236}">
                <a16:creationId xmlns:a16="http://schemas.microsoft.com/office/drawing/2014/main" id="{E84A9CCE-C6BC-FE5F-FF47-2B3D135F40D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da-DK"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25761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9413C08-14D0-1069-F856-6DABB069A33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15FA133-0B0E-D946-0949-4EDB41DC6F5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6D5ABC55-5716-4B94-96CF-5D6DF87B14F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271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E968FC9-955E-3608-25E2-0C85D5FF95A5}"/>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80C6EE0A-4B17-78D2-DA12-E6C8A1571A8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393D94F5-FA71-1567-E5AB-78CB36BF1462}"/>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7118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8C7C091-6CC8-D047-71FF-F01AF67FB22D}"/>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D5923CE-9AFF-DF9E-6B40-EDA416D15D1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4E00EB70-AAB5-B50E-3729-2A9049C8AA4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908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909707F-48DB-3E22-0B85-998823A640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9F28ACD8-C63C-3A03-0B76-2FA11BD0BCE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16B03584-C136-DF18-9C7A-C4695DB5D9C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5997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20DA1CF6-F436-8F4E-117D-F60551B1C8F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DB94452-86D2-385D-54DE-1C1FE1BA17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D326EB00-B65F-6B78-4F26-51D7807BCCA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9683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65E4E36-BC47-94F7-8C4F-C3BB6740F7F5}"/>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5E462F5-D8F2-71AA-506A-4521BA9F9F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sz="1200" b="0" i="0" u="none" strike="noStrike" dirty="0">
                <a:solidFill>
                  <a:srgbClr val="480062"/>
                </a:solidFill>
                <a:latin typeface="Montserrat"/>
                <a:ea typeface="Montserrat"/>
                <a:cs typeface="Montserrat"/>
                <a:sym typeface="Montserrat"/>
              </a:rPr>
              <a:t>Forslag til uddybende spørgsmål:</a:t>
            </a:r>
            <a:endParaRPr lang="da-DK" b="0" dirty="0"/>
          </a:p>
          <a:p>
            <a:pPr marL="12700" lvl="0" indent="0" algn="l" rtl="0">
              <a:spcBef>
                <a:spcPts val="0"/>
              </a:spcBef>
              <a:spcAft>
                <a:spcPts val="0"/>
              </a:spcAft>
              <a:buNone/>
            </a:pPr>
            <a:r>
              <a:rPr lang="da-DK" sz="1200" b="0" i="0" u="none" strike="noStrike" dirty="0">
                <a:solidFill>
                  <a:srgbClr val="480062"/>
                </a:solidFill>
                <a:latin typeface="Arial"/>
                <a:ea typeface="Arial"/>
                <a:cs typeface="Arial"/>
                <a:sym typeface="Arial"/>
              </a:rPr>
              <a:t>•</a:t>
            </a:r>
            <a:r>
              <a:rPr lang="da-DK" sz="1200" b="0" i="0" u="none" strike="noStrike" dirty="0">
                <a:solidFill>
                  <a:srgbClr val="480062"/>
                </a:solidFill>
                <a:latin typeface="Montserrat"/>
                <a:ea typeface="Montserrat"/>
                <a:cs typeface="Montserrat"/>
                <a:sym typeface="Montserrat"/>
              </a:rPr>
              <a:t>Hvad skal der til, for at det ikke går så galt?</a:t>
            </a:r>
            <a:endParaRPr lang="da-DK" b="0" dirty="0"/>
          </a:p>
          <a:p>
            <a:pPr marL="0" lvl="0" indent="0" algn="l" rtl="0">
              <a:spcBef>
                <a:spcPts val="0"/>
              </a:spcBef>
              <a:spcAft>
                <a:spcPts val="0"/>
              </a:spcAft>
              <a:buNone/>
            </a:pPr>
            <a:r>
              <a:rPr lang="da-DK" sz="1200" b="0" i="0" u="none" strike="noStrike" dirty="0">
                <a:solidFill>
                  <a:srgbClr val="480062"/>
                </a:solidFill>
                <a:latin typeface="Arial"/>
                <a:ea typeface="Arial"/>
                <a:cs typeface="Arial"/>
                <a:sym typeface="Arial"/>
              </a:rPr>
              <a:t>•</a:t>
            </a:r>
            <a:r>
              <a:rPr lang="da-DK" sz="1200" b="0" i="0" u="none" strike="noStrike" dirty="0">
                <a:solidFill>
                  <a:srgbClr val="480062"/>
                </a:solidFill>
                <a:latin typeface="Montserrat"/>
                <a:ea typeface="Montserrat"/>
                <a:cs typeface="Montserrat"/>
                <a:sym typeface="Montserrat"/>
              </a:rPr>
              <a:t>Hvad kan du selv gøre? Hvad kan foreningen gøre? Hvad kan vi gøre? </a:t>
            </a:r>
            <a:endParaRPr lang="da-DK" b="1" dirty="0"/>
          </a:p>
        </p:txBody>
      </p:sp>
      <p:sp>
        <p:nvSpPr>
          <p:cNvPr id="86" name="Google Shape;86;p1:notes">
            <a:extLst>
              <a:ext uri="{FF2B5EF4-FFF2-40B4-BE49-F238E27FC236}">
                <a16:creationId xmlns:a16="http://schemas.microsoft.com/office/drawing/2014/main" id="{2DE6838B-684F-310D-5712-8AB40D9DC047}"/>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814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4BCBA31-8C99-17ED-6234-5EA9DD2EBE9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034E35F-9383-0DE1-A8EA-1F7D567E7C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E4F7EF68-E3A3-E814-3268-67236C83706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2248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5C4494A-05B8-30D5-10B0-C6387B51817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CA97BF1-DD7D-2E61-4410-EC154748BF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0A3141F5-62BD-2F49-57CF-2E4A94B3244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2409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7AFBC77-4B19-0010-36A8-E5368B191F0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35EEDECC-7ED5-62AF-C90B-9DA73B74A05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B73F4A30-D1B6-4054-BBC6-0B744F2F378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932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B61FA4F-EDC5-3F56-1502-D58569892A7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C7565C6-0E46-0347-E2CD-4F25128B15C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820B09F7-A3ED-BBAB-7D48-A2CF1E07108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0861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DCC535D-635C-F517-AACB-21A10741E58E}"/>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C4B0437-BB3B-3348-341B-7FD63A3FEC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Hvad betyder fleksibiliteten i det for jer?</a:t>
            </a:r>
          </a:p>
          <a:p>
            <a:pPr marL="0" lvl="0" indent="0" algn="l" rtl="0">
              <a:spcBef>
                <a:spcPts val="0"/>
              </a:spcBef>
              <a:spcAft>
                <a:spcPts val="0"/>
              </a:spcAft>
              <a:buNone/>
            </a:pPr>
            <a:r>
              <a:rPr lang="da-DK" b="0" dirty="0"/>
              <a:t>Hvad betyder det for jer, at I er sammen med folk, I kender? Kan det også være andre frivillige, I møder gennem frivilligjobbet?</a:t>
            </a:r>
          </a:p>
          <a:p>
            <a:pPr marL="0" lvl="0" indent="0" algn="l" rtl="0">
              <a:spcBef>
                <a:spcPts val="0"/>
              </a:spcBef>
              <a:spcAft>
                <a:spcPts val="0"/>
              </a:spcAft>
              <a:buNone/>
            </a:pPr>
            <a:r>
              <a:rPr lang="da-DK" b="0" dirty="0"/>
              <a:t>Hvad kunne for dig/jer gøre en opgave spændende eller sjov?</a:t>
            </a:r>
          </a:p>
          <a:p>
            <a:pPr marL="0" lvl="0" indent="0" algn="l" rtl="0">
              <a:spcBef>
                <a:spcPts val="0"/>
              </a:spcBef>
              <a:spcAft>
                <a:spcPts val="0"/>
              </a:spcAft>
              <a:buNone/>
            </a:pPr>
            <a:r>
              <a:rPr lang="da-DK" b="0" dirty="0"/>
              <a:t>Hvordan vil I gerne tages imod af foreningen? Hvordan tager man godt imod folk?</a:t>
            </a:r>
          </a:p>
        </p:txBody>
      </p:sp>
      <p:sp>
        <p:nvSpPr>
          <p:cNvPr id="86" name="Google Shape;86;p1:notes">
            <a:extLst>
              <a:ext uri="{FF2B5EF4-FFF2-40B4-BE49-F238E27FC236}">
                <a16:creationId xmlns:a16="http://schemas.microsoft.com/office/drawing/2014/main" id="{EB2784D6-75D2-BDE3-139F-0A0D5A94CCBF}"/>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5765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D9E5171-A47B-8872-DCFE-00196D6B5CDB}"/>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94EA771-4EBD-5741-D8B0-0867BDC5F4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647ACC48-40BE-F986-FFB4-FA96F8ADC52C}"/>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999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A10647B-C191-18A1-5813-DB064180E87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938FDEA-D4AE-1546-6660-0C855399B6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E722EBB3-1FED-D90C-B6CA-42CF57282033}"/>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0050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89F21C6-E6BA-670E-C651-AFC90F31C94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137FA12-C758-496A-F54F-E78D4C572E6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742E6642-B826-F144-C640-1576463B1435}"/>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141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63EAD2E-D1F2-B4C2-8224-B25CDD5490A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6D5A9E5-A28F-83A0-5839-5B1D4CE7A9E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a-DK" b="0" dirty="0"/>
              <a:t>Snak om, hvad man får ud af at være frivillig. Mange kan nok nikke genkendende til flere af ovenstående udsagn.</a:t>
            </a:r>
          </a:p>
          <a:p>
            <a:pPr marL="0" lvl="0" indent="0" algn="l" rtl="0">
              <a:spcBef>
                <a:spcPts val="0"/>
              </a:spcBef>
              <a:spcAft>
                <a:spcPts val="0"/>
              </a:spcAft>
              <a:buNone/>
            </a:pPr>
            <a:r>
              <a:rPr lang="da-DK" b="0" dirty="0"/>
              <a:t>Hvad tænker I om, hvis man vil være frivillig blot for at skrive det på CV’et?</a:t>
            </a:r>
          </a:p>
          <a:p>
            <a:pPr marL="0" lvl="0" indent="0" algn="l" rtl="0">
              <a:spcBef>
                <a:spcPts val="0"/>
              </a:spcBef>
              <a:spcAft>
                <a:spcPts val="0"/>
              </a:spcAft>
              <a:buNone/>
            </a:pPr>
            <a:r>
              <a:rPr lang="da-DK" b="0" dirty="0"/>
              <a:t>Hvilken form for fællesskab tænker I, man får som frivillig? Er det kun til de andre frivillige (eller også til borgerne/de unge)?</a:t>
            </a:r>
          </a:p>
          <a:p>
            <a:pPr marL="0" lvl="0" indent="0" algn="l" rtl="0">
              <a:spcBef>
                <a:spcPts val="0"/>
              </a:spcBef>
              <a:spcAft>
                <a:spcPts val="0"/>
              </a:spcAft>
              <a:buNone/>
            </a:pPr>
            <a:r>
              <a:rPr lang="da-DK" b="0" dirty="0"/>
              <a:t>Hvilken forskel tænker I, at man kan gøre for andre, som frivillig?</a:t>
            </a:r>
          </a:p>
          <a:p>
            <a:pPr marL="0" lvl="0" indent="0" algn="l" rtl="0">
              <a:spcBef>
                <a:spcPts val="0"/>
              </a:spcBef>
              <a:spcAft>
                <a:spcPts val="0"/>
              </a:spcAft>
              <a:buNone/>
            </a:pPr>
            <a:r>
              <a:rPr lang="da-DK" b="0" dirty="0"/>
              <a:t>Hvad kan I lære som frivillige i de to foreninger? Er det relevant i forhold til jeres uddannelse?</a:t>
            </a:r>
          </a:p>
        </p:txBody>
      </p:sp>
      <p:sp>
        <p:nvSpPr>
          <p:cNvPr id="86" name="Google Shape;86;p1:notes">
            <a:extLst>
              <a:ext uri="{FF2B5EF4-FFF2-40B4-BE49-F238E27FC236}">
                <a16:creationId xmlns:a16="http://schemas.microsoft.com/office/drawing/2014/main" id="{D2509C67-95C4-E4AE-DFF9-1FC61F1794D1}"/>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574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og indholdsobjekt" type="obj">
  <p:cSld name="Titel og indholdsobjekt">
    <p:spTree>
      <p:nvGrpSpPr>
        <p:cNvPr id="1" name="Shape 15"/>
        <p:cNvGrpSpPr/>
        <p:nvPr/>
      </p:nvGrpSpPr>
      <p:grpSpPr>
        <a:xfrm>
          <a:off x="0" y="0"/>
          <a:ext cx="0" cy="0"/>
          <a:chOff x="0" y="0"/>
          <a:chExt cx="0" cy="0"/>
        </a:xfrm>
      </p:grpSpPr>
      <p:sp>
        <p:nvSpPr>
          <p:cNvPr id="16" name="Google Shape;16;p22"/>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088722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slide" type="title">
  <p:cSld name="Titelslide">
    <p:spTree>
      <p:nvGrpSpPr>
        <p:cNvPr id="1" name="Shape 21"/>
        <p:cNvGrpSpPr/>
        <p:nvPr/>
      </p:nvGrpSpPr>
      <p:grpSpPr>
        <a:xfrm>
          <a:off x="0" y="0"/>
          <a:ext cx="0" cy="0"/>
          <a:chOff x="0" y="0"/>
          <a:chExt cx="0" cy="0"/>
        </a:xfrm>
      </p:grpSpPr>
      <p:sp>
        <p:nvSpPr>
          <p:cNvPr id="22" name="Google Shape;22;p23"/>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3"/>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1719131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snitsoverskrift" type="secHead">
  <p:cSld name="Afsnitsoverskrif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4082513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o indholdsobjekter" type="twoObj">
  <p:cSld name="To indholdsobjekter">
    <p:spTree>
      <p:nvGrpSpPr>
        <p:cNvPr id="1" name="Shape 33"/>
        <p:cNvGrpSpPr/>
        <p:nvPr/>
      </p:nvGrpSpPr>
      <p:grpSpPr>
        <a:xfrm>
          <a:off x="0" y="0"/>
          <a:ext cx="0" cy="0"/>
          <a:chOff x="0" y="0"/>
          <a:chExt cx="0" cy="0"/>
        </a:xfrm>
      </p:grpSpPr>
      <p:sp>
        <p:nvSpPr>
          <p:cNvPr id="34" name="Google Shape;34;p25"/>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5"/>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5"/>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768983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ammenligning" type="twoTxTwoObj">
  <p:cSld name="Sammenligning">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6"/>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6"/>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6"/>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2336050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Kun titel" type="titleOnly">
  <p:cSld name="Kun titel">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63327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4"/>
        <p:cNvGrpSpPr/>
        <p:nvPr/>
      </p:nvGrpSpPr>
      <p:grpSpPr>
        <a:xfrm>
          <a:off x="0" y="0"/>
          <a:ext cx="0" cy="0"/>
          <a:chOff x="0" y="0"/>
          <a:chExt cx="0" cy="0"/>
        </a:xfrm>
      </p:grpSpPr>
      <p:sp>
        <p:nvSpPr>
          <p:cNvPr id="55" name="Google Shape;55;p2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078178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dhold med billedtekst" type="objTx">
  <p:cSld name="Indhold med billedteks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305054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llede med billedtekst" type="picTx">
  <p:cSld name="Billede med billedteks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4211340" y="987427"/>
            <a:ext cx="5014913" cy="4873625"/>
          </a:xfrm>
          <a:prstGeom prst="rect">
            <a:avLst/>
          </a:prstGeom>
          <a:noFill/>
          <a:ln>
            <a:noFill/>
          </a:ln>
        </p:spPr>
      </p:sp>
      <p:sp>
        <p:nvSpPr>
          <p:cNvPr id="68" name="Google Shape;68;p30"/>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3816917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el og lodret tekst" type="vertTx">
  <p:cSld name="Titel og lodret teks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539100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odret titel og tekst" type="vertTitleAndTx">
  <p:cSld name="Lodret titel og teks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5251054"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917179"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286832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extLst>
      <p:ext uri="{BB962C8B-B14F-4D97-AF65-F5344CB8AC3E}">
        <p14:creationId xmlns:p14="http://schemas.microsoft.com/office/powerpoint/2010/main" val="176390179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b="0" i="0" u="none" strike="noStrike" cap="none" dirty="0">
                <a:solidFill>
                  <a:srgbClr val="FFFCEE"/>
                </a:solidFill>
                <a:latin typeface="Montserrat Light"/>
                <a:ea typeface="Montserrat Light"/>
                <a:cs typeface="Montserrat Light"/>
                <a:sym typeface="Montserrat Light"/>
              </a:rPr>
              <a:t>Hjørneøvelsens formål er, at få eleverne til at tale højt om deres erfaringer og drømme i forhold til frivillighed, samt reflektere eventuelle bekymringer. I hjørneøvelsen skal man op at stå og bruge sin krop til at tage stilling til en række udsagn.</a:t>
            </a:r>
            <a:endParaRPr lang="da-DK" dirty="0">
              <a:solidFill>
                <a:srgbClr val="FFFCEE"/>
              </a:solidFill>
            </a:endParaRPr>
          </a:p>
        </p:txBody>
      </p:sp>
      <p:sp>
        <p:nvSpPr>
          <p:cNvPr id="91" name="Google Shape;91;p1"/>
          <p:cNvSpPr txBox="1"/>
          <p:nvPr/>
        </p:nvSpPr>
        <p:spPr>
          <a:xfrm>
            <a:off x="452282" y="2136620"/>
            <a:ext cx="5008472"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Varighed: </a:t>
            </a:r>
            <a:r>
              <a:rPr lang="da-DK" sz="1400" dirty="0">
                <a:solidFill>
                  <a:srgbClr val="FFFCEE"/>
                </a:solidFill>
                <a:latin typeface="Montserrat Light"/>
                <a:ea typeface="Montserrat Medium"/>
                <a:cs typeface="Montserrat Medium"/>
                <a:sym typeface="Montserrat Light"/>
              </a:rPr>
              <a:t>30</a:t>
            </a:r>
            <a:r>
              <a:rPr lang="da-DK" dirty="0">
                <a:solidFill>
                  <a:srgbClr val="FFFCEE"/>
                </a:solidFill>
                <a:latin typeface="Montserrat Light"/>
                <a:ea typeface="Montserrat Light"/>
                <a:cs typeface="Montserrat Light"/>
                <a:sym typeface="Montserrat Light"/>
              </a:rPr>
              <a:t>-60 min.</a:t>
            </a:r>
            <a:br>
              <a:rPr lang="da-DK" sz="1400" dirty="0">
                <a:solidFill>
                  <a:srgbClr val="FFFCEE"/>
                </a:solidFill>
                <a:latin typeface="Montserrat Medium"/>
                <a:ea typeface="Montserrat Medium"/>
                <a:cs typeface="Montserrat Medium"/>
                <a:sym typeface="Montserrat Medium"/>
              </a:rPr>
            </a:br>
            <a:r>
              <a:rPr lang="da-DK" sz="1400" dirty="0">
                <a:solidFill>
                  <a:srgbClr val="FFFCEE"/>
                </a:solidFill>
                <a:latin typeface="Montserrat Medium"/>
                <a:ea typeface="Montserrat Medium"/>
                <a:cs typeface="Montserrat Medium"/>
                <a:sym typeface="Montserrat Medium"/>
              </a:rPr>
              <a:t>Deltagere</a:t>
            </a:r>
            <a:r>
              <a:rPr lang="da-DK" sz="1400">
                <a:solidFill>
                  <a:srgbClr val="FFFCEE"/>
                </a:solidFill>
                <a:latin typeface="Montserrat Medium"/>
                <a:ea typeface="Montserrat Medium"/>
                <a:cs typeface="Montserrat Medium"/>
                <a:sym typeface="Montserrat Medium"/>
              </a:rPr>
              <a:t>: </a:t>
            </a:r>
            <a:r>
              <a:rPr lang="da-DK">
                <a:solidFill>
                  <a:srgbClr val="FFFCEE"/>
                </a:solidFill>
                <a:latin typeface="Montserrat Light"/>
                <a:ea typeface="Montserrat Light"/>
                <a:cs typeface="Montserrat Light"/>
                <a:sym typeface="Montserrat Light"/>
              </a:rPr>
              <a:t>4-40 unge</a:t>
            </a:r>
            <a:r>
              <a:rPr lang="da-DK" dirty="0">
                <a:solidFill>
                  <a:srgbClr val="FFFCEE"/>
                </a:solidFill>
                <a:latin typeface="Montserrat Light"/>
                <a:ea typeface="Montserrat Light"/>
                <a:cs typeface="Montserrat Light"/>
                <a:sym typeface="Montserrat Light"/>
              </a:rPr>
              <a:t>, undervisere og evt. foreninger</a:t>
            </a:r>
            <a:endParaRPr lang="da-DK" dirty="0">
              <a:solidFill>
                <a:srgbClr val="FFFCEE"/>
              </a:solidFill>
              <a:ea typeface="Montserrat Light"/>
            </a:endParaRP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Forberedelse</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Light"/>
                <a:ea typeface="Montserrat Light"/>
                <a:cs typeface="Montserrat Light"/>
                <a:sym typeface="Montserrat Light"/>
              </a:rPr>
              <a:t>Forbered en række udsagn med 4-5 svarmuligheder. Udsagn og svarmuligheder skrives/printes på skilte, som du placere i lokalets hjørner. Skiltene kan have forskellige farver eller tal.</a:t>
            </a:r>
            <a:endParaRPr sz="1100" dirty="0">
              <a:solidFill>
                <a:srgbClr val="FFFCEE"/>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Materialer</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Light"/>
                <a:ea typeface="Montserrat Light"/>
                <a:cs typeface="Montserrat Light"/>
                <a:sym typeface="Montserrat Light"/>
              </a:rPr>
              <a:t>Skilte med udsagn</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Light"/>
                <a:ea typeface="Montserrat Light"/>
                <a:cs typeface="Montserrat Light"/>
                <a:sym typeface="Montserrat Light"/>
              </a:rPr>
              <a:t>Evt. post-</a:t>
            </a:r>
            <a:r>
              <a:rPr lang="da-DK" sz="1200" dirty="0" err="1">
                <a:solidFill>
                  <a:srgbClr val="FFFCEE"/>
                </a:solidFill>
                <a:latin typeface="Montserrat Light"/>
                <a:ea typeface="Montserrat Light"/>
                <a:cs typeface="Montserrat Light"/>
                <a:sym typeface="Montserrat Light"/>
              </a:rPr>
              <a:t>its</a:t>
            </a:r>
            <a:endParaRPr dirty="0">
              <a:solidFill>
                <a:srgbClr val="FFFCEE"/>
              </a:solidFill>
            </a:endParaRPr>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4479650"/>
            <a:ext cx="5008472" cy="0"/>
          </a:xfrm>
          <a:prstGeom prst="straightConnector1">
            <a:avLst/>
          </a:prstGeom>
          <a:noFill/>
          <a:ln w="28575" cap="flat" cmpd="sng">
            <a:solidFill>
              <a:srgbClr val="D18CFF"/>
            </a:solidFill>
            <a:prstDash val="solid"/>
            <a:miter lim="800000"/>
            <a:headEnd type="none" w="sm" len="sm"/>
            <a:tailEnd type="none" w="sm" len="sm"/>
          </a:ln>
        </p:spPr>
      </p:cxnSp>
      <p:pic>
        <p:nvPicPr>
          <p:cNvPr id="7" name="Google Shape;101;p2" descr="Et billede, der indeholder tekst&#10;&#10;Automatisk genereret beskrivelse">
            <a:extLst>
              <a:ext uri="{FF2B5EF4-FFF2-40B4-BE49-F238E27FC236}">
                <a16:creationId xmlns:a16="http://schemas.microsoft.com/office/drawing/2014/main" id="{BC73C2A2-71B5-6798-6639-DF8F7D2B4ACE}"/>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835D66B-6CEC-029C-11A6-8576ABE436DE}"/>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FFFCEE"/>
                </a:solidFill>
                <a:latin typeface=""/>
                <a:ea typeface="Montserrat Alternates Medium"/>
                <a:cs typeface="Montserrat Alternates Medium"/>
                <a:sym typeface="Montserrat Alternates Medium"/>
              </a:rPr>
              <a:t>HJØRNEØVELSE</a:t>
            </a:r>
            <a:endParaRPr dirty="0">
              <a:solidFill>
                <a:srgbClr val="480062"/>
              </a:solidFill>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39AF4BFF-EB6D-B4FC-1F13-63FCD1B54860}"/>
              </a:ext>
            </a:extLst>
          </p:cNvPr>
          <p:cNvPicPr>
            <a:picLocks noChangeAspect="1"/>
          </p:cNvPicPr>
          <p:nvPr/>
        </p:nvPicPr>
        <p:blipFill>
          <a:blip r:embed="rId4"/>
          <a:stretch>
            <a:fillRect/>
          </a:stretch>
        </p:blipFill>
        <p:spPr>
          <a:xfrm>
            <a:off x="512431" y="439024"/>
            <a:ext cx="539339" cy="539339"/>
          </a:xfrm>
          <a:prstGeom prst="rect">
            <a:avLst/>
          </a:prstGeom>
        </p:spPr>
      </p:pic>
      <p:sp>
        <p:nvSpPr>
          <p:cNvPr id="3" name="Ellipse 2">
            <a:extLst>
              <a:ext uri="{FF2B5EF4-FFF2-40B4-BE49-F238E27FC236}">
                <a16:creationId xmlns:a16="http://schemas.microsoft.com/office/drawing/2014/main" id="{098F79C5-2102-66C4-4E63-782DCE3514D5}"/>
              </a:ext>
            </a:extLst>
          </p:cNvPr>
          <p:cNvSpPr/>
          <p:nvPr/>
        </p:nvSpPr>
        <p:spPr>
          <a:xfrm>
            <a:off x="5835018"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descr="Et billede, der indeholder tegneserie, tegning, clipart, illustration/afbildning&#10;&#10;Automatisk genereret beskrivelse">
            <a:extLst>
              <a:ext uri="{FF2B5EF4-FFF2-40B4-BE49-F238E27FC236}">
                <a16:creationId xmlns:a16="http://schemas.microsoft.com/office/drawing/2014/main" id="{A0F55D6E-8965-B499-5C0C-DD9811EEBF82}"/>
              </a:ext>
            </a:extLst>
          </p:cNvPr>
          <p:cNvPicPr>
            <a:picLocks noChangeAspect="1"/>
          </p:cNvPicPr>
          <p:nvPr/>
        </p:nvPicPr>
        <p:blipFill>
          <a:blip r:embed="rId5"/>
          <a:stretch>
            <a:fillRect/>
          </a:stretch>
        </p:blipFill>
        <p:spPr>
          <a:xfrm>
            <a:off x="6419159" y="3323487"/>
            <a:ext cx="3175000" cy="3175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267761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Vær opmærksom på</a:t>
            </a:r>
            <a:br>
              <a:rPr lang="da-DK" dirty="0">
                <a:ea typeface="Montserrat Medium"/>
              </a:rPr>
            </a:br>
            <a:br>
              <a:rPr lang="da-DK" dirty="0">
                <a:ea typeface="Montserrat Medium"/>
              </a:rPr>
            </a:br>
            <a:r>
              <a:rPr lang="da-DK" sz="1200" dirty="0">
                <a:solidFill>
                  <a:srgbClr val="480062"/>
                </a:solidFill>
                <a:latin typeface="Montserrat"/>
                <a:ea typeface="Montserrat"/>
                <a:cs typeface="Montserrat"/>
                <a:sym typeface="Montserrat"/>
              </a:rPr>
              <a:t>Hjørneøvelsen kræver, at de unge tager aktivt stilling til en række udsagn. Det kan for nogle unge være ubehageligt eller grænseoverskridende,  især hvis man ikke har lyst til at vise sine klassekammerater, at man er ked af sin fritid eller føler sig ensom, da man ikke kan ”gemme” sig i øvelsen. </a:t>
            </a:r>
            <a:endParaRPr lang="da-DK" sz="1200" dirty="0"/>
          </a:p>
          <a:p>
            <a:pPr marL="0" marR="0" lvl="0" indent="0" algn="l" rtl="0">
              <a:lnSpc>
                <a:spcPct val="150000"/>
              </a:lnSpc>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lnSpc>
                <a:spcPct val="150000"/>
              </a:lnSpc>
              <a:spcBef>
                <a:spcPts val="0"/>
              </a:spcBef>
              <a:spcAft>
                <a:spcPts val="0"/>
              </a:spcAft>
              <a:buNone/>
            </a:pPr>
            <a:r>
              <a:rPr lang="da-DK" sz="1200" dirty="0">
                <a:solidFill>
                  <a:srgbClr val="480062"/>
                </a:solidFill>
                <a:latin typeface="Montserrat"/>
                <a:ea typeface="Montserrat"/>
                <a:cs typeface="Montserrat"/>
                <a:sym typeface="Montserrat"/>
              </a:rPr>
              <a:t>Derfor er det særlig vigtigt, at du arbejder med at skabe et trygt rum, hvor der ikke findes rigtige eller forkerte svar. Du kan invitere undervisere eller foreninger ind i øvelsen og lade dem indtage nogle af de mere tabuiserede eller upopulære svarmuligheder. </a:t>
            </a:r>
            <a:endParaRPr lang="da-DK" sz="1200" dirty="0"/>
          </a:p>
        </p:txBody>
      </p:sp>
      <p:pic>
        <p:nvPicPr>
          <p:cNvPr id="7" name="Google Shape;101;p2" descr="Et billede, der indeholder tekst&#10;&#10;Automatisk genereret beskrivelse">
            <a:extLst>
              <a:ext uri="{FF2B5EF4-FFF2-40B4-BE49-F238E27FC236}">
                <a16:creationId xmlns:a16="http://schemas.microsoft.com/office/drawing/2014/main" id="{0E4B740E-E491-50A6-77CE-600874FD4CF2}"/>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81AC4F9-B341-52A7-8E6C-B00EA6E7DC3D}"/>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9262C413-3821-21FE-10EA-7FBE8EDDFB9E}"/>
              </a:ext>
            </a:extLst>
          </p:cNvPr>
          <p:cNvPicPr>
            <a:picLocks noChangeAspect="1"/>
          </p:cNvPicPr>
          <p:nvPr/>
        </p:nvPicPr>
        <p:blipFill>
          <a:blip r:embed="rId4"/>
          <a:stretch>
            <a:fillRect/>
          </a:stretch>
        </p:blipFill>
        <p:spPr>
          <a:xfrm>
            <a:off x="512431" y="439024"/>
            <a:ext cx="539339" cy="539339"/>
          </a:xfrm>
          <a:prstGeom prst="rect">
            <a:avLst/>
          </a:prstGeom>
        </p:spPr>
      </p:pic>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pic>
        <p:nvPicPr>
          <p:cNvPr id="7" name="Google Shape;101;p2" descr="Et billede, der indeholder tekst&#10;&#10;Automatisk genereret beskrivelse">
            <a:extLst>
              <a:ext uri="{FF2B5EF4-FFF2-40B4-BE49-F238E27FC236}">
                <a16:creationId xmlns:a16="http://schemas.microsoft.com/office/drawing/2014/main" id="{27473B88-1557-51FC-EC73-F040EDDAF7EA}"/>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F49D6056-D73B-6415-85FA-203D11917612}"/>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CD8BF68D-7D25-5A18-E5E0-FFD0DEA74451}"/>
              </a:ext>
            </a:extLst>
          </p:cNvPr>
          <p:cNvPicPr>
            <a:picLocks noChangeAspect="1"/>
          </p:cNvPicPr>
          <p:nvPr/>
        </p:nvPicPr>
        <p:blipFill>
          <a:blip r:embed="rId4"/>
          <a:stretch>
            <a:fillRect/>
          </a:stretch>
        </p:blipFill>
        <p:spPr>
          <a:xfrm>
            <a:off x="512431" y="439024"/>
            <a:ext cx="539339" cy="539339"/>
          </a:xfrm>
          <a:prstGeom prst="rect">
            <a:avLst/>
          </a:prstGeom>
        </p:spPr>
      </p:pic>
      <p:pic>
        <p:nvPicPr>
          <p:cNvPr id="3" name="Google Shape;133;p3">
            <a:extLst>
              <a:ext uri="{FF2B5EF4-FFF2-40B4-BE49-F238E27FC236}">
                <a16:creationId xmlns:a16="http://schemas.microsoft.com/office/drawing/2014/main" id="{B14DC4D5-8416-CBA1-CAC7-BF53ADF06737}"/>
              </a:ext>
            </a:extLst>
          </p:cNvPr>
          <p:cNvPicPr preferRelativeResize="0"/>
          <p:nvPr/>
        </p:nvPicPr>
        <p:blipFill rotWithShape="1">
          <a:blip r:embed="rId5">
            <a:alphaModFix/>
          </a:blip>
          <a:srcRect/>
          <a:stretch/>
        </p:blipFill>
        <p:spPr>
          <a:xfrm rot="7664223">
            <a:off x="8629003" y="6083724"/>
            <a:ext cx="829530" cy="829530"/>
          </a:xfrm>
          <a:prstGeom prst="rect">
            <a:avLst/>
          </a:prstGeom>
          <a:noFill/>
          <a:ln>
            <a:noFill/>
          </a:ln>
        </p:spPr>
      </p:pic>
      <p:sp>
        <p:nvSpPr>
          <p:cNvPr id="4" name="Google Shape;134;p3">
            <a:extLst>
              <a:ext uri="{FF2B5EF4-FFF2-40B4-BE49-F238E27FC236}">
                <a16:creationId xmlns:a16="http://schemas.microsoft.com/office/drawing/2014/main" id="{BA273D7F-8AED-34BB-7D57-D0C21C82CE2B}"/>
              </a:ext>
            </a:extLst>
          </p:cNvPr>
          <p:cNvSpPr txBox="1"/>
          <p:nvPr/>
        </p:nvSpPr>
        <p:spPr>
          <a:xfrm>
            <a:off x="4953001" y="6406479"/>
            <a:ext cx="3587686"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Se eksempler på udsagn på de næste sider</a:t>
            </a:r>
            <a:endParaRPr dirty="0"/>
          </a:p>
        </p:txBody>
      </p:sp>
      <p:grpSp>
        <p:nvGrpSpPr>
          <p:cNvPr id="32" name="Gruppe 31">
            <a:extLst>
              <a:ext uri="{FF2B5EF4-FFF2-40B4-BE49-F238E27FC236}">
                <a16:creationId xmlns:a16="http://schemas.microsoft.com/office/drawing/2014/main" id="{2E95EC79-47D4-6055-98D6-3C80A3D0DE30}"/>
              </a:ext>
            </a:extLst>
          </p:cNvPr>
          <p:cNvGrpSpPr/>
          <p:nvPr/>
        </p:nvGrpSpPr>
        <p:grpSpPr>
          <a:xfrm>
            <a:off x="564411" y="1859469"/>
            <a:ext cx="8268460" cy="276999"/>
            <a:chOff x="564411" y="1859469"/>
            <a:chExt cx="8268460" cy="276999"/>
          </a:xfrm>
        </p:grpSpPr>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80036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De unge skal op og stå og fordele sig i midten af lokalet. </a:t>
              </a:r>
              <a:endParaRPr dirty="0"/>
            </a:p>
          </p:txBody>
        </p:sp>
        <p:grpSp>
          <p:nvGrpSpPr>
            <p:cNvPr id="16" name="Gruppe 15">
              <a:extLst>
                <a:ext uri="{FF2B5EF4-FFF2-40B4-BE49-F238E27FC236}">
                  <a16:creationId xmlns:a16="http://schemas.microsoft.com/office/drawing/2014/main" id="{4DCEDA9F-7A84-7389-0C8E-063A929F4DCE}"/>
                </a:ext>
              </a:extLst>
            </p:cNvPr>
            <p:cNvGrpSpPr/>
            <p:nvPr/>
          </p:nvGrpSpPr>
          <p:grpSpPr>
            <a:xfrm>
              <a:off x="564411" y="1883001"/>
              <a:ext cx="217689" cy="229935"/>
              <a:chOff x="452280" y="1951053"/>
              <a:chExt cx="217689" cy="229935"/>
            </a:xfrm>
          </p:grpSpPr>
          <p:sp>
            <p:nvSpPr>
              <p:cNvPr id="14" name="Google Shape;111;p3">
                <a:extLst>
                  <a:ext uri="{FF2B5EF4-FFF2-40B4-BE49-F238E27FC236}">
                    <a16:creationId xmlns:a16="http://schemas.microsoft.com/office/drawing/2014/main" id="{F18D9875-5269-4F75-F442-3D25196702F5}"/>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grpSp>
      </p:grpSp>
      <p:grpSp>
        <p:nvGrpSpPr>
          <p:cNvPr id="33" name="Gruppe 32">
            <a:extLst>
              <a:ext uri="{FF2B5EF4-FFF2-40B4-BE49-F238E27FC236}">
                <a16:creationId xmlns:a16="http://schemas.microsoft.com/office/drawing/2014/main" id="{4DCD8299-410F-6713-92D7-77AEE96B644A}"/>
              </a:ext>
            </a:extLst>
          </p:cNvPr>
          <p:cNvGrpSpPr/>
          <p:nvPr/>
        </p:nvGrpSpPr>
        <p:grpSpPr>
          <a:xfrm>
            <a:off x="562141" y="2296695"/>
            <a:ext cx="8781718" cy="461624"/>
            <a:chOff x="562141" y="2283560"/>
            <a:chExt cx="8781718" cy="461624"/>
          </a:xfrm>
        </p:grpSpPr>
        <p:sp>
          <p:nvSpPr>
            <p:cNvPr id="6" name="Google Shape;117;p3">
              <a:extLst>
                <a:ext uri="{FF2B5EF4-FFF2-40B4-BE49-F238E27FC236}">
                  <a16:creationId xmlns:a16="http://schemas.microsoft.com/office/drawing/2014/main" id="{C72327CA-C237-BDA5-4D40-24D06DDCCBA4}"/>
                </a:ext>
              </a:extLst>
            </p:cNvPr>
            <p:cNvSpPr txBox="1"/>
            <p:nvPr/>
          </p:nvSpPr>
          <p:spPr>
            <a:xfrm>
              <a:off x="829235" y="2283560"/>
              <a:ext cx="851462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læser et udsagn op, som kan færdiggøres med forskellige svarmuligheder, som er skrevet ned på skilte, som klæbes på væggen eller gulvet i hjørnerne af rummet. </a:t>
              </a:r>
              <a:endParaRPr lang="da-DK" sz="1200" dirty="0"/>
            </a:p>
          </p:txBody>
        </p:sp>
        <p:grpSp>
          <p:nvGrpSpPr>
            <p:cNvPr id="17" name="Gruppe 16">
              <a:extLst>
                <a:ext uri="{FF2B5EF4-FFF2-40B4-BE49-F238E27FC236}">
                  <a16:creationId xmlns:a16="http://schemas.microsoft.com/office/drawing/2014/main" id="{ACE0BDC2-CD39-C172-C535-399CA02E75C7}"/>
                </a:ext>
              </a:extLst>
            </p:cNvPr>
            <p:cNvGrpSpPr/>
            <p:nvPr/>
          </p:nvGrpSpPr>
          <p:grpSpPr>
            <a:xfrm>
              <a:off x="562141" y="2399405"/>
              <a:ext cx="217689" cy="229935"/>
              <a:chOff x="452280" y="1951053"/>
              <a:chExt cx="217689" cy="229935"/>
            </a:xfrm>
          </p:grpSpPr>
          <p:sp>
            <p:nvSpPr>
              <p:cNvPr id="18" name="Google Shape;111;p3">
                <a:extLst>
                  <a:ext uri="{FF2B5EF4-FFF2-40B4-BE49-F238E27FC236}">
                    <a16:creationId xmlns:a16="http://schemas.microsoft.com/office/drawing/2014/main" id="{2434DFC7-BE59-BDBC-8772-6AF49DCCFBF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19" name="Google Shape;118;p3">
                <a:extLst>
                  <a:ext uri="{FF2B5EF4-FFF2-40B4-BE49-F238E27FC236}">
                    <a16:creationId xmlns:a16="http://schemas.microsoft.com/office/drawing/2014/main" id="{5E8AFBA3-D594-868C-0477-3A7C9E66256F}"/>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grpSp>
      </p:grpSp>
      <p:grpSp>
        <p:nvGrpSpPr>
          <p:cNvPr id="34" name="Gruppe 33">
            <a:extLst>
              <a:ext uri="{FF2B5EF4-FFF2-40B4-BE49-F238E27FC236}">
                <a16:creationId xmlns:a16="http://schemas.microsoft.com/office/drawing/2014/main" id="{4555140D-E016-CF3B-027D-C9527F482326}"/>
              </a:ext>
            </a:extLst>
          </p:cNvPr>
          <p:cNvGrpSpPr/>
          <p:nvPr/>
        </p:nvGrpSpPr>
        <p:grpSpPr>
          <a:xfrm>
            <a:off x="562140" y="2918546"/>
            <a:ext cx="8921323" cy="276999"/>
            <a:chOff x="562140" y="3076983"/>
            <a:chExt cx="8921323" cy="276999"/>
          </a:xfrm>
        </p:grpSpPr>
        <p:sp>
          <p:nvSpPr>
            <p:cNvPr id="10" name="Google Shape;125;p3">
              <a:extLst>
                <a:ext uri="{FF2B5EF4-FFF2-40B4-BE49-F238E27FC236}">
                  <a16:creationId xmlns:a16="http://schemas.microsoft.com/office/drawing/2014/main" id="{A9A320DD-C8A6-4507-4B81-BD90A14FEF64}"/>
                </a:ext>
              </a:extLst>
            </p:cNvPr>
            <p:cNvSpPr txBox="1"/>
            <p:nvPr/>
          </p:nvSpPr>
          <p:spPr>
            <a:xfrm>
              <a:off x="829235" y="3076983"/>
              <a:ext cx="865422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Eleverne skal nu fysisk placere sig ved det svar, som de synes, passer bedst på dem.</a:t>
              </a:r>
              <a:endParaRPr lang="da-DK" sz="1200" dirty="0"/>
            </a:p>
          </p:txBody>
        </p:sp>
        <p:grpSp>
          <p:nvGrpSpPr>
            <p:cNvPr id="20" name="Gruppe 19">
              <a:extLst>
                <a:ext uri="{FF2B5EF4-FFF2-40B4-BE49-F238E27FC236}">
                  <a16:creationId xmlns:a16="http://schemas.microsoft.com/office/drawing/2014/main" id="{F2CAF661-9BA9-066A-3DFE-E0F04FD6089B}"/>
                </a:ext>
              </a:extLst>
            </p:cNvPr>
            <p:cNvGrpSpPr/>
            <p:nvPr/>
          </p:nvGrpSpPr>
          <p:grpSpPr>
            <a:xfrm>
              <a:off x="562140" y="3100515"/>
              <a:ext cx="217689" cy="229935"/>
              <a:chOff x="452280" y="1951053"/>
              <a:chExt cx="217689" cy="229935"/>
            </a:xfrm>
          </p:grpSpPr>
          <p:sp>
            <p:nvSpPr>
              <p:cNvPr id="21" name="Google Shape;111;p3">
                <a:extLst>
                  <a:ext uri="{FF2B5EF4-FFF2-40B4-BE49-F238E27FC236}">
                    <a16:creationId xmlns:a16="http://schemas.microsoft.com/office/drawing/2014/main" id="{E85D88DA-31AA-1A3A-4650-73AEF998A8C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22" name="Google Shape;118;p3">
                <a:extLst>
                  <a:ext uri="{FF2B5EF4-FFF2-40B4-BE49-F238E27FC236}">
                    <a16:creationId xmlns:a16="http://schemas.microsoft.com/office/drawing/2014/main" id="{444C368E-6F5C-0EEA-65AC-DA885087808C}"/>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grpSp>
      </p:grpSp>
      <p:grpSp>
        <p:nvGrpSpPr>
          <p:cNvPr id="35" name="Gruppe 34">
            <a:extLst>
              <a:ext uri="{FF2B5EF4-FFF2-40B4-BE49-F238E27FC236}">
                <a16:creationId xmlns:a16="http://schemas.microsoft.com/office/drawing/2014/main" id="{6F7C8EE3-E271-5715-CCCF-74E72CDB1FB9}"/>
              </a:ext>
            </a:extLst>
          </p:cNvPr>
          <p:cNvGrpSpPr/>
          <p:nvPr/>
        </p:nvGrpSpPr>
        <p:grpSpPr>
          <a:xfrm>
            <a:off x="562141" y="3355772"/>
            <a:ext cx="8921325" cy="276959"/>
            <a:chOff x="562141" y="3535494"/>
            <a:chExt cx="8921325" cy="276959"/>
          </a:xfrm>
        </p:grpSpPr>
        <p:sp>
          <p:nvSpPr>
            <p:cNvPr id="8" name="Google Shape;124;p3">
              <a:extLst>
                <a:ext uri="{FF2B5EF4-FFF2-40B4-BE49-F238E27FC236}">
                  <a16:creationId xmlns:a16="http://schemas.microsoft.com/office/drawing/2014/main" id="{C123B9CE-E137-23AB-A918-64E120C5290F}"/>
                </a:ext>
              </a:extLst>
            </p:cNvPr>
            <p:cNvSpPr txBox="1"/>
            <p:nvPr/>
          </p:nvSpPr>
          <p:spPr>
            <a:xfrm>
              <a:off x="829235" y="3535494"/>
              <a:ext cx="8654231"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spørger de unge, hvorfor de har valgt, den svarmulighed, de har.</a:t>
              </a:r>
            </a:p>
          </p:txBody>
        </p:sp>
        <p:grpSp>
          <p:nvGrpSpPr>
            <p:cNvPr id="23" name="Gruppe 22">
              <a:extLst>
                <a:ext uri="{FF2B5EF4-FFF2-40B4-BE49-F238E27FC236}">
                  <a16:creationId xmlns:a16="http://schemas.microsoft.com/office/drawing/2014/main" id="{EC35C6CA-96C1-CB2E-4C7B-87110295D23E}"/>
                </a:ext>
              </a:extLst>
            </p:cNvPr>
            <p:cNvGrpSpPr/>
            <p:nvPr/>
          </p:nvGrpSpPr>
          <p:grpSpPr>
            <a:xfrm>
              <a:off x="562141" y="3559006"/>
              <a:ext cx="217689" cy="229935"/>
              <a:chOff x="452280" y="1951053"/>
              <a:chExt cx="217689" cy="229935"/>
            </a:xfrm>
          </p:grpSpPr>
          <p:sp>
            <p:nvSpPr>
              <p:cNvPr id="24" name="Google Shape;111;p3">
                <a:extLst>
                  <a:ext uri="{FF2B5EF4-FFF2-40B4-BE49-F238E27FC236}">
                    <a16:creationId xmlns:a16="http://schemas.microsoft.com/office/drawing/2014/main" id="{6EDC9610-7EB6-2A4C-90B9-38B86B328CF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25" name="Google Shape;118;p3">
                <a:extLst>
                  <a:ext uri="{FF2B5EF4-FFF2-40B4-BE49-F238E27FC236}">
                    <a16:creationId xmlns:a16="http://schemas.microsoft.com/office/drawing/2014/main" id="{AA9E4AE3-24F2-BFBE-3195-7090AF6AE473}"/>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grpSp>
      </p:grpSp>
      <p:grpSp>
        <p:nvGrpSpPr>
          <p:cNvPr id="36" name="Gruppe 35">
            <a:extLst>
              <a:ext uri="{FF2B5EF4-FFF2-40B4-BE49-F238E27FC236}">
                <a16:creationId xmlns:a16="http://schemas.microsoft.com/office/drawing/2014/main" id="{4A38D6E5-613A-6E0A-0704-70DA31CE5DB0}"/>
              </a:ext>
            </a:extLst>
          </p:cNvPr>
          <p:cNvGrpSpPr/>
          <p:nvPr/>
        </p:nvGrpSpPr>
        <p:grpSpPr>
          <a:xfrm>
            <a:off x="562141" y="3792958"/>
            <a:ext cx="8921326" cy="461665"/>
            <a:chOff x="562141" y="4109831"/>
            <a:chExt cx="8921326" cy="461665"/>
          </a:xfrm>
        </p:grpSpPr>
        <p:sp>
          <p:nvSpPr>
            <p:cNvPr id="11" name="Google Shape;126;p3">
              <a:extLst>
                <a:ext uri="{FF2B5EF4-FFF2-40B4-BE49-F238E27FC236}">
                  <a16:creationId xmlns:a16="http://schemas.microsoft.com/office/drawing/2014/main" id="{3470CAFB-0F3A-FEC9-469B-747490D030A0}"/>
                </a:ext>
              </a:extLst>
            </p:cNvPr>
            <p:cNvSpPr txBox="1"/>
            <p:nvPr/>
          </p:nvSpPr>
          <p:spPr>
            <a:xfrm>
              <a:off x="829235" y="4109831"/>
              <a:ext cx="8654232" cy="461665"/>
            </a:xfrm>
            <a:prstGeom prst="rect">
              <a:avLst/>
            </a:prstGeom>
            <a:noFill/>
            <a:ln>
              <a:noFill/>
            </a:ln>
          </p:spPr>
          <p:txBody>
            <a:bodyPr spcFirstLastPara="1" wrap="square" lIns="91425" tIns="45700" rIns="91425" bIns="45700" anchor="t" anchorCtr="0">
              <a:spAutoFit/>
            </a:bodyPr>
            <a:lstStyle/>
            <a:p>
              <a:r>
                <a:rPr lang="da-DK" sz="1200" dirty="0">
                  <a:solidFill>
                    <a:srgbClr val="480062"/>
                  </a:solidFill>
                  <a:latin typeface="Montserrat"/>
                  <a:ea typeface="Montserrat"/>
                  <a:cs typeface="Montserrat"/>
                  <a:sym typeface="Montserrat"/>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Du kan bede eleverne snakke sammen to-og-to, inden der snakkes i plenum for at hjælpe snakken i gang og bede underviserne om at understøtte elevernes snakke.</a:t>
              </a:r>
              <a:endParaRPr lang="da-DK" sz="1200" dirty="0">
                <a:solidFill>
                  <a:srgbClr val="480062"/>
                </a:solidFill>
                <a:latin typeface="Montserrat"/>
                <a:ea typeface="Montserrat"/>
                <a:cs typeface="Montserrat"/>
                <a:sym typeface="Montserrat"/>
              </a:endParaRPr>
            </a:p>
          </p:txBody>
        </p:sp>
        <p:grpSp>
          <p:nvGrpSpPr>
            <p:cNvPr id="26" name="Gruppe 25">
              <a:extLst>
                <a:ext uri="{FF2B5EF4-FFF2-40B4-BE49-F238E27FC236}">
                  <a16:creationId xmlns:a16="http://schemas.microsoft.com/office/drawing/2014/main" id="{1AFD7E0F-749B-2BCD-F0E4-5C7DB00B2DFF}"/>
                </a:ext>
              </a:extLst>
            </p:cNvPr>
            <p:cNvGrpSpPr/>
            <p:nvPr/>
          </p:nvGrpSpPr>
          <p:grpSpPr>
            <a:xfrm>
              <a:off x="562141" y="4225696"/>
              <a:ext cx="217689" cy="229935"/>
              <a:chOff x="452280" y="1951053"/>
              <a:chExt cx="217689" cy="229935"/>
            </a:xfrm>
          </p:grpSpPr>
          <p:sp>
            <p:nvSpPr>
              <p:cNvPr id="27" name="Google Shape;111;p3">
                <a:extLst>
                  <a:ext uri="{FF2B5EF4-FFF2-40B4-BE49-F238E27FC236}">
                    <a16:creationId xmlns:a16="http://schemas.microsoft.com/office/drawing/2014/main" id="{62779FCC-2FC0-14D8-BC6E-56B284E0B650}"/>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28" name="Google Shape;118;p3">
                <a:extLst>
                  <a:ext uri="{FF2B5EF4-FFF2-40B4-BE49-F238E27FC236}">
                    <a16:creationId xmlns:a16="http://schemas.microsoft.com/office/drawing/2014/main" id="{369CA6C7-5CCE-52F6-0CF0-508BC879BF76}"/>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grpSp>
      </p:grpSp>
      <p:grpSp>
        <p:nvGrpSpPr>
          <p:cNvPr id="37" name="Gruppe 36">
            <a:extLst>
              <a:ext uri="{FF2B5EF4-FFF2-40B4-BE49-F238E27FC236}">
                <a16:creationId xmlns:a16="http://schemas.microsoft.com/office/drawing/2014/main" id="{2FF15525-F82C-3EC6-7B29-B638D34A9743}"/>
              </a:ext>
            </a:extLst>
          </p:cNvPr>
          <p:cNvGrpSpPr/>
          <p:nvPr/>
        </p:nvGrpSpPr>
        <p:grpSpPr>
          <a:xfrm>
            <a:off x="562137" y="4414850"/>
            <a:ext cx="8921326" cy="461665"/>
            <a:chOff x="562141" y="4718588"/>
            <a:chExt cx="8921326" cy="461665"/>
          </a:xfrm>
        </p:grpSpPr>
        <p:sp>
          <p:nvSpPr>
            <p:cNvPr id="13" name="Google Shape;132;p3">
              <a:extLst>
                <a:ext uri="{FF2B5EF4-FFF2-40B4-BE49-F238E27FC236}">
                  <a16:creationId xmlns:a16="http://schemas.microsoft.com/office/drawing/2014/main" id="{91FBB052-D84B-7C50-3F9C-6FA2FF5A7D8A}"/>
                </a:ext>
              </a:extLst>
            </p:cNvPr>
            <p:cNvSpPr txBox="1"/>
            <p:nvPr/>
          </p:nvSpPr>
          <p:spPr>
            <a:xfrm>
              <a:off x="829235" y="4718588"/>
              <a:ext cx="86542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stiller uddybende spørgsmål og giver mulighed for, at eleverne kan byde ind på hinandens svar. Anerkend alle svar, og hjælp evt. eleverne med at folde deres svar ud. </a:t>
              </a:r>
            </a:p>
          </p:txBody>
        </p:sp>
        <p:grpSp>
          <p:nvGrpSpPr>
            <p:cNvPr id="29" name="Gruppe 28">
              <a:extLst>
                <a:ext uri="{FF2B5EF4-FFF2-40B4-BE49-F238E27FC236}">
                  <a16:creationId xmlns:a16="http://schemas.microsoft.com/office/drawing/2014/main" id="{02F1F453-4579-BACC-C51C-3AC2CC0B544D}"/>
                </a:ext>
              </a:extLst>
            </p:cNvPr>
            <p:cNvGrpSpPr/>
            <p:nvPr/>
          </p:nvGrpSpPr>
          <p:grpSpPr>
            <a:xfrm>
              <a:off x="562141" y="4834453"/>
              <a:ext cx="217689" cy="229935"/>
              <a:chOff x="452280" y="1951053"/>
              <a:chExt cx="217689" cy="229935"/>
            </a:xfrm>
          </p:grpSpPr>
          <p:sp>
            <p:nvSpPr>
              <p:cNvPr id="30" name="Google Shape;111;p3">
                <a:extLst>
                  <a:ext uri="{FF2B5EF4-FFF2-40B4-BE49-F238E27FC236}">
                    <a16:creationId xmlns:a16="http://schemas.microsoft.com/office/drawing/2014/main" id="{2BED73C1-3FD7-94F8-3D41-8182BE91DAB4}"/>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31" name="Google Shape;118;p3">
                <a:extLst>
                  <a:ext uri="{FF2B5EF4-FFF2-40B4-BE49-F238E27FC236}">
                    <a16:creationId xmlns:a16="http://schemas.microsoft.com/office/drawing/2014/main" id="{5D113B34-31A8-772C-E52C-98E0995662AF}"/>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6</a:t>
                </a:r>
                <a:endParaRPr dirty="0"/>
              </a:p>
            </p:txBody>
          </p:sp>
        </p:grpSp>
      </p:grpSp>
      <p:sp>
        <p:nvSpPr>
          <p:cNvPr id="38" name="Google Shape;126;p3">
            <a:extLst>
              <a:ext uri="{FF2B5EF4-FFF2-40B4-BE49-F238E27FC236}">
                <a16:creationId xmlns:a16="http://schemas.microsoft.com/office/drawing/2014/main" id="{3C2788C5-87C2-888F-4AAA-ED761901BD15}"/>
              </a:ext>
            </a:extLst>
          </p:cNvPr>
          <p:cNvSpPr txBox="1"/>
          <p:nvPr/>
        </p:nvSpPr>
        <p:spPr>
          <a:xfrm>
            <a:off x="512431" y="5191314"/>
            <a:ext cx="563612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Afprøv evt. øvelsen med en prøverunde om elevernes favoritfrugter, som mest er for sjov og skal skabe en let stemning.</a:t>
            </a:r>
            <a:endParaRPr dirty="0"/>
          </a:p>
        </p:txBody>
      </p:sp>
    </p:spTree>
    <p:extLst>
      <p:ext uri="{BB962C8B-B14F-4D97-AF65-F5344CB8AC3E}">
        <p14:creationId xmlns:p14="http://schemas.microsoft.com/office/powerpoint/2010/main" val="15536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F63A23AB-B0C9-1380-3F58-AD1631B95172}"/>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ED420A06-C0B1-5B4D-AF47-30AC456489FB}"/>
              </a:ext>
            </a:extLst>
          </p:cNvPr>
          <p:cNvSpPr/>
          <p:nvPr/>
        </p:nvSpPr>
        <p:spPr>
          <a:xfrm>
            <a:off x="6737131" y="3714642"/>
            <a:ext cx="2716588" cy="2716588"/>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CE47717D-91FB-71CB-2ECB-FFD34198D1B6}"/>
              </a:ext>
            </a:extLst>
          </p:cNvPr>
          <p:cNvSpPr txBox="1"/>
          <p:nvPr/>
        </p:nvSpPr>
        <p:spPr>
          <a:xfrm>
            <a:off x="452281" y="1695895"/>
            <a:ext cx="5149733" cy="41549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”I min fritid er jeg...”</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Mest sammen med mine venner eller familie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Går jeg til sport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Er jeg mest alene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Er jeg frivillig</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”Hvis jeg skal være frivillig vil jeg...”</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Lave noget praktisk</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Snakke med og hjælpe mennesker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Lave noget med sport og bevægelse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Lave noget med kommunikation, SoMe eller teknik</a:t>
            </a:r>
          </a:p>
          <a:p>
            <a:pPr marL="628650" marR="0" lvl="1" indent="-171450" algn="l" rtl="0">
              <a:spcBef>
                <a:spcPts val="0"/>
              </a:spcBef>
              <a:spcAft>
                <a:spcPts val="0"/>
              </a:spcAft>
              <a:buClr>
                <a:srgbClr val="480062"/>
              </a:buClr>
              <a:buSzPts val="1200"/>
              <a:buFont typeface="Arial"/>
              <a:buChar char="•"/>
            </a:pPr>
            <a:r>
              <a:rPr lang="da-DK" sz="1200" dirty="0">
                <a:solidFill>
                  <a:srgbClr val="480062"/>
                </a:solidFill>
                <a:latin typeface="Montserrat"/>
                <a:sym typeface="Montserrat"/>
              </a:rPr>
              <a:t>Lave noget kreativt </a:t>
            </a:r>
            <a:endParaRPr lang="da-DK" dirty="0"/>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”Hvis jeg skal være frivillig, er det fordi, jeg vil...”</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Møde nye mennesker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Lære noget nyt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Gøre en forskel for andre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Gøre noget, jeg er god til</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Være sammen med mine venner</a:t>
            </a:r>
            <a:endParaRPr lang="da-DK" dirty="0"/>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Husk at følge op med uddybende spørgsmål.</a:t>
            </a:r>
            <a:endParaRPr lang="da-DK" dirty="0"/>
          </a:p>
        </p:txBody>
      </p:sp>
      <p:pic>
        <p:nvPicPr>
          <p:cNvPr id="7" name="Google Shape;101;p2" descr="Et billede, der indeholder tekst&#10;&#10;Automatisk genereret beskrivelse">
            <a:extLst>
              <a:ext uri="{FF2B5EF4-FFF2-40B4-BE49-F238E27FC236}">
                <a16:creationId xmlns:a16="http://schemas.microsoft.com/office/drawing/2014/main" id="{86EEC64D-1B7E-3D56-6552-4F0E745F371F}"/>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13821477-F4BB-621B-0F0A-E4EEDA7D3B72}"/>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459B06F2-3344-D12A-D72C-4AD42707C3BF}"/>
              </a:ext>
            </a:extLst>
          </p:cNvPr>
          <p:cNvPicPr>
            <a:picLocks noChangeAspect="1"/>
          </p:cNvPicPr>
          <p:nvPr/>
        </p:nvPicPr>
        <p:blipFill>
          <a:blip r:embed="rId4"/>
          <a:stretch>
            <a:fillRect/>
          </a:stretch>
        </p:blipFill>
        <p:spPr>
          <a:xfrm>
            <a:off x="512431" y="439024"/>
            <a:ext cx="539339" cy="539339"/>
          </a:xfrm>
          <a:prstGeom prst="rect">
            <a:avLst/>
          </a:prstGeom>
        </p:spPr>
      </p:pic>
      <p:sp>
        <p:nvSpPr>
          <p:cNvPr id="8" name="Google Shape;159;p5">
            <a:extLst>
              <a:ext uri="{FF2B5EF4-FFF2-40B4-BE49-F238E27FC236}">
                <a16:creationId xmlns:a16="http://schemas.microsoft.com/office/drawing/2014/main" id="{5928B615-EAEA-8402-BC89-152A81DDE826}"/>
              </a:ext>
            </a:extLst>
          </p:cNvPr>
          <p:cNvSpPr txBox="1"/>
          <p:nvPr/>
        </p:nvSpPr>
        <p:spPr>
          <a:xfrm>
            <a:off x="6908945" y="4141932"/>
            <a:ext cx="2372960" cy="18620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600" b="1" dirty="0">
                <a:solidFill>
                  <a:schemeClr val="bg1"/>
                </a:solidFill>
                <a:latin typeface="Montserrat"/>
                <a:ea typeface="Montserrat"/>
                <a:cs typeface="Montserrat"/>
                <a:sym typeface="Montserrat"/>
              </a:rPr>
              <a:t>OBS! </a:t>
            </a:r>
            <a:endParaRPr lang="da-DK" sz="1600" dirty="0">
              <a:solidFill>
                <a:schemeClr val="bg1"/>
              </a:solidFill>
            </a:endParaRP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Udfyld svarmulighederne,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så de passer til foreningernes opgaver og brug kun, hvis der er mulighed for, at de unge kan vælge mellem flere forskellige foreninger at blive frivillige i. Så kan snakken danne grundlag for elevernes valg af forening.</a:t>
            </a:r>
            <a:endParaRPr sz="1000" dirty="0">
              <a:solidFill>
                <a:schemeClr val="bg1"/>
              </a:solidFill>
            </a:endParaRPr>
          </a:p>
        </p:txBody>
      </p:sp>
      <p:sp>
        <p:nvSpPr>
          <p:cNvPr id="3" name="Google Shape;90;p1">
            <a:extLst>
              <a:ext uri="{FF2B5EF4-FFF2-40B4-BE49-F238E27FC236}">
                <a16:creationId xmlns:a16="http://schemas.microsoft.com/office/drawing/2014/main" id="{C077AE7A-9C45-28FF-8604-215A5BCB8038}"/>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Inspiration til udsagn og svarmuligheder</a:t>
            </a:r>
            <a:endParaRPr lang="da-DK" dirty="0"/>
          </a:p>
        </p:txBody>
      </p:sp>
      <p:sp>
        <p:nvSpPr>
          <p:cNvPr id="5" name="Ellipse 4">
            <a:extLst>
              <a:ext uri="{FF2B5EF4-FFF2-40B4-BE49-F238E27FC236}">
                <a16:creationId xmlns:a16="http://schemas.microsoft.com/office/drawing/2014/main" id="{916E65DA-A2CF-AF4F-9308-69EB3B74E795}"/>
              </a:ext>
            </a:extLst>
          </p:cNvPr>
          <p:cNvSpPr/>
          <p:nvPr/>
        </p:nvSpPr>
        <p:spPr>
          <a:xfrm>
            <a:off x="8476394" y="2907542"/>
            <a:ext cx="636076" cy="636076"/>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194994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1693796-E363-390A-9CC9-F0CFFF0EAF8C}"/>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50866FA1-57C1-207F-97BD-0A5F848231F2}"/>
              </a:ext>
            </a:extLst>
          </p:cNvPr>
          <p:cNvSpPr/>
          <p:nvPr/>
        </p:nvSpPr>
        <p:spPr>
          <a:xfrm>
            <a:off x="5812220" y="593473"/>
            <a:ext cx="3591859" cy="3591859"/>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310574C-B0B6-96FC-349A-600F6510C663}"/>
              </a:ext>
            </a:extLst>
          </p:cNvPr>
          <p:cNvSpPr txBox="1"/>
          <p:nvPr/>
        </p:nvSpPr>
        <p:spPr>
          <a:xfrm>
            <a:off x="452281" y="1695895"/>
            <a:ext cx="6211278" cy="43396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 “Hvis jeg skal være frivillig, kan jeg være bekymret for...”  </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opgaverne er for svære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møde andre mennesker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gør noget forkert</a:t>
            </a:r>
            <a:endParaRPr lang="da-DK" dirty="0"/>
          </a:p>
          <a:p>
            <a:pPr marL="628650" marR="0" lvl="1" indent="-171450" algn="l" rtl="0">
              <a:spcBef>
                <a:spcPts val="0"/>
              </a:spcBef>
              <a:spcAft>
                <a:spcPts val="0"/>
              </a:spcAft>
              <a:buClr>
                <a:srgbClr val="480062"/>
              </a:buClr>
              <a:buSzPts val="1200"/>
              <a:buFont typeface="Arial"/>
              <a:buChar char="•"/>
            </a:pPr>
            <a:r>
              <a:rPr lang="da-DK" sz="1200" dirty="0">
                <a:solidFill>
                  <a:srgbClr val="480062"/>
                </a:solidFill>
                <a:latin typeface="Montserrat"/>
                <a:sym typeface="Montserrat"/>
              </a:rPr>
              <a:t>At jeg kommer til at kede mig</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Forslag til uddybende spørgsmål: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skal der til, for at det ikke går så galt?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kan du selv gøre? Hvad kan foreningen gøre? </a:t>
            </a:r>
            <a:br>
              <a:rPr lang="da-DK" sz="1200" b="0" i="0" u="none" strike="noStrike" cap="none" dirty="0">
                <a:solidFill>
                  <a:srgbClr val="480062"/>
                </a:solidFill>
                <a:latin typeface="Montserrat"/>
                <a:ea typeface="Montserrat"/>
                <a:cs typeface="Montserrat"/>
                <a:sym typeface="Montserrat"/>
              </a:rPr>
            </a:br>
            <a:r>
              <a:rPr lang="da-DK" sz="1200" b="0" i="0" u="none" strike="noStrike" cap="none" dirty="0">
                <a:solidFill>
                  <a:srgbClr val="480062"/>
                </a:solidFill>
                <a:latin typeface="Montserrat"/>
                <a:ea typeface="Montserrat"/>
                <a:cs typeface="Montserrat"/>
                <a:sym typeface="Montserrat"/>
              </a:rPr>
              <a:t>Hvad kan vi gøre? </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”Hvis jeg skal have en god oplevelse som frivillig, er det vigtigt...”</a:t>
            </a:r>
            <a:endParaRPr lang="da-DK" dirty="0"/>
          </a:p>
          <a:p>
            <a:pPr marL="628650" lvl="3" indent="-171450">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er sammen med mine venner</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opgaven er spændende og sjov </a:t>
            </a:r>
            <a:endParaRPr lang="da-DK" sz="1200"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bliver lært godt op </a:t>
            </a: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At jeg bliver taget godt imod </a:t>
            </a:r>
            <a:r>
              <a:rPr lang="da-DK" sz="1200" dirty="0">
                <a:solidFill>
                  <a:srgbClr val="480062"/>
                </a:solidFill>
                <a:latin typeface="Montserrat"/>
                <a:ea typeface="Montserrat"/>
                <a:cs typeface="Montserrat"/>
                <a:sym typeface="Montserrat"/>
              </a:rPr>
              <a:t> </a:t>
            </a:r>
            <a:br>
              <a:rPr lang="da-DK" sz="1200" dirty="0">
                <a:solidFill>
                  <a:srgbClr val="480062"/>
                </a:solidFill>
                <a:latin typeface="Montserrat"/>
                <a:ea typeface="Montserrat"/>
                <a:cs typeface="Montserrat"/>
                <a:sym typeface="Montserrat"/>
              </a:rPr>
            </a:b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b="1" dirty="0">
                <a:solidFill>
                  <a:srgbClr val="480062"/>
                </a:solidFill>
                <a:latin typeface="Montserrat"/>
                <a:ea typeface="Montserrat"/>
                <a:cs typeface="Montserrat"/>
                <a:sym typeface="Montserrat"/>
              </a:rPr>
              <a:t>”Jeg tror på, at jeg...”</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Godt kan gøre en forskel for andre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Ikke kan gøre en forskel </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Andet</a:t>
            </a:r>
            <a:endParaRPr lang="da-DK" dirty="0"/>
          </a:p>
        </p:txBody>
      </p:sp>
      <p:pic>
        <p:nvPicPr>
          <p:cNvPr id="7" name="Google Shape;101;p2" descr="Et billede, der indeholder tekst&#10;&#10;Automatisk genereret beskrivelse">
            <a:extLst>
              <a:ext uri="{FF2B5EF4-FFF2-40B4-BE49-F238E27FC236}">
                <a16:creationId xmlns:a16="http://schemas.microsoft.com/office/drawing/2014/main" id="{BDB7EF84-9CFD-2EFE-D41E-57376797A771}"/>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E8B8523-8097-BC8F-172D-B893A50405ED}"/>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3C512936-B99B-7152-2419-DF4F834B3E44}"/>
              </a:ext>
            </a:extLst>
          </p:cNvPr>
          <p:cNvPicPr>
            <a:picLocks noChangeAspect="1"/>
          </p:cNvPicPr>
          <p:nvPr/>
        </p:nvPicPr>
        <p:blipFill>
          <a:blip r:embed="rId4"/>
          <a:stretch>
            <a:fillRect/>
          </a:stretch>
        </p:blipFill>
        <p:spPr>
          <a:xfrm>
            <a:off x="512431" y="439024"/>
            <a:ext cx="539339" cy="539339"/>
          </a:xfrm>
          <a:prstGeom prst="rect">
            <a:avLst/>
          </a:prstGeom>
        </p:spPr>
      </p:pic>
      <p:sp>
        <p:nvSpPr>
          <p:cNvPr id="8" name="Google Shape;159;p5">
            <a:extLst>
              <a:ext uri="{FF2B5EF4-FFF2-40B4-BE49-F238E27FC236}">
                <a16:creationId xmlns:a16="http://schemas.microsoft.com/office/drawing/2014/main" id="{C9026A66-8CEA-7D73-839E-8EE754BF12DF}"/>
              </a:ext>
            </a:extLst>
          </p:cNvPr>
          <p:cNvSpPr txBox="1"/>
          <p:nvPr/>
        </p:nvSpPr>
        <p:spPr>
          <a:xfrm>
            <a:off x="5979895" y="1204482"/>
            <a:ext cx="3256507" cy="23698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600" b="1" dirty="0">
                <a:solidFill>
                  <a:schemeClr val="bg1"/>
                </a:solidFill>
                <a:latin typeface="Montserrat"/>
                <a:ea typeface="Montserrat"/>
                <a:cs typeface="Montserrat"/>
                <a:sym typeface="Montserrat"/>
              </a:rPr>
              <a:t>OBS: </a:t>
            </a:r>
            <a:endParaRPr lang="da-DK" sz="1600" dirty="0">
              <a:solidFill>
                <a:schemeClr val="bg1"/>
              </a:solidFill>
            </a:endParaRP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Det er vigtigt, at snakken om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bekymringer følges op med en snak om,  hvordan I kan skabe en god oplevelse alligevel. Når bekymringer deles i klassen, kan eleverne spejle sig i hinanden og det kan være med til at afmystificere deres forestillinger om at blive frivillige, hvis de oplever, at de ikke er de eneste, som bekymrer sig, eller kan få svar på nogle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af deres spørgsmål om, hvordan det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rent faktisk er, når de kommer </a:t>
            </a:r>
          </a:p>
          <a:p>
            <a:pPr marL="0" marR="0" lvl="0" indent="0" algn="ctr" rtl="0">
              <a:spcBef>
                <a:spcPts val="0"/>
              </a:spcBef>
              <a:spcAft>
                <a:spcPts val="0"/>
              </a:spcAft>
              <a:buNone/>
            </a:pPr>
            <a:r>
              <a:rPr lang="da-DK" sz="1100" dirty="0">
                <a:solidFill>
                  <a:schemeClr val="bg1"/>
                </a:solidFill>
                <a:latin typeface="Montserrat"/>
                <a:ea typeface="Montserrat"/>
                <a:cs typeface="Montserrat"/>
                <a:sym typeface="Montserrat"/>
              </a:rPr>
              <a:t>ud i foreningerne. </a:t>
            </a:r>
          </a:p>
        </p:txBody>
      </p:sp>
      <p:sp>
        <p:nvSpPr>
          <p:cNvPr id="3" name="Google Shape;90;p1">
            <a:extLst>
              <a:ext uri="{FF2B5EF4-FFF2-40B4-BE49-F238E27FC236}">
                <a16:creationId xmlns:a16="http://schemas.microsoft.com/office/drawing/2014/main" id="{C296E84C-72F2-6574-2587-4EA886EEF077}"/>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Inspiration til udsagn og svarmuligheder</a:t>
            </a:r>
            <a:endParaRPr lang="da-DK" dirty="0"/>
          </a:p>
        </p:txBody>
      </p:sp>
      <p:pic>
        <p:nvPicPr>
          <p:cNvPr id="5" name="Google Shape;159;p5">
            <a:extLst>
              <a:ext uri="{FF2B5EF4-FFF2-40B4-BE49-F238E27FC236}">
                <a16:creationId xmlns:a16="http://schemas.microsoft.com/office/drawing/2014/main" id="{E86EB8E2-6F97-A4C6-94F3-EE2A919140B2}"/>
              </a:ext>
            </a:extLst>
          </p:cNvPr>
          <p:cNvPicPr preferRelativeResize="0"/>
          <p:nvPr/>
        </p:nvPicPr>
        <p:blipFill rotWithShape="1">
          <a:blip r:embed="rId5">
            <a:alphaModFix/>
          </a:blip>
          <a:srcRect/>
          <a:stretch/>
        </p:blipFill>
        <p:spPr>
          <a:xfrm rot="1809977">
            <a:off x="7228677" y="4095715"/>
            <a:ext cx="1641139" cy="1641139"/>
          </a:xfrm>
          <a:prstGeom prst="rect">
            <a:avLst/>
          </a:prstGeom>
          <a:noFill/>
          <a:ln>
            <a:noFill/>
          </a:ln>
        </p:spPr>
      </p:pic>
    </p:spTree>
    <p:extLst>
      <p:ext uri="{BB962C8B-B14F-4D97-AF65-F5344CB8AC3E}">
        <p14:creationId xmlns:p14="http://schemas.microsoft.com/office/powerpoint/2010/main" val="1579923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8">
          <a:extLst>
            <a:ext uri="{FF2B5EF4-FFF2-40B4-BE49-F238E27FC236}">
              <a16:creationId xmlns:a16="http://schemas.microsoft.com/office/drawing/2014/main" id="{A053CB4D-5131-6CD8-D1BF-010C562BF83D}"/>
            </a:ext>
          </a:extLst>
        </p:cNvPr>
        <p:cNvGrpSpPr/>
        <p:nvPr/>
      </p:nvGrpSpPr>
      <p:grpSpPr>
        <a:xfrm>
          <a:off x="0" y="0"/>
          <a:ext cx="0" cy="0"/>
          <a:chOff x="0" y="0"/>
          <a:chExt cx="0" cy="0"/>
        </a:xfrm>
      </p:grpSpPr>
      <p:sp>
        <p:nvSpPr>
          <p:cNvPr id="89" name="Google Shape;89;p1">
            <a:extLst>
              <a:ext uri="{FF2B5EF4-FFF2-40B4-BE49-F238E27FC236}">
                <a16:creationId xmlns:a16="http://schemas.microsoft.com/office/drawing/2014/main" id="{E0215C9F-911C-D9A2-13B8-4ADD088A592F}"/>
              </a:ext>
            </a:extLst>
          </p:cNvPr>
          <p:cNvSpPr txBox="1"/>
          <p:nvPr/>
        </p:nvSpPr>
        <p:spPr>
          <a:xfrm>
            <a:off x="1623270" y="2189087"/>
            <a:ext cx="6659460" cy="89251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2600" b="0" i="0" u="none" strike="noStrike" kern="0" cap="none" spc="0" normalizeH="0" baseline="0" noProof="0" dirty="0">
                <a:ln>
                  <a:noFill/>
                </a:ln>
                <a:solidFill>
                  <a:schemeClr val="bg1"/>
                </a:solidFill>
                <a:effectLst/>
                <a:uLnTx/>
                <a:uFillTx/>
                <a:latin typeface="Montserrat"/>
                <a:ea typeface="Montserrat"/>
                <a:cs typeface="Montserrat"/>
                <a:sym typeface="Montserrat"/>
              </a:rPr>
              <a:t>Her kommer tre bud på spørgsmål, som du kan printe direkte eller rette til. </a:t>
            </a:r>
          </a:p>
        </p:txBody>
      </p:sp>
      <p:sp>
        <p:nvSpPr>
          <p:cNvPr id="2" name="Google Shape;89;p1">
            <a:extLst>
              <a:ext uri="{FF2B5EF4-FFF2-40B4-BE49-F238E27FC236}">
                <a16:creationId xmlns:a16="http://schemas.microsoft.com/office/drawing/2014/main" id="{4C181DAA-80ED-5D19-48CC-73C4943170E3}"/>
              </a:ext>
            </a:extLst>
          </p:cNvPr>
          <p:cNvSpPr txBox="1"/>
          <p:nvPr/>
        </p:nvSpPr>
        <p:spPr>
          <a:xfrm>
            <a:off x="1213366" y="3429000"/>
            <a:ext cx="7479268" cy="8925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600" b="0" i="0" u="none" strike="noStrike" cap="none" dirty="0">
                <a:solidFill>
                  <a:schemeClr val="bg1"/>
                </a:solidFill>
                <a:latin typeface="Montserrat"/>
                <a:ea typeface="Montserrat"/>
                <a:cs typeface="Montserrat"/>
                <a:sym typeface="Montserrat"/>
              </a:rPr>
              <a:t>Læs op for eleverne – og sæt svarmulighederne op i hvert hjørn</a:t>
            </a:r>
            <a:r>
              <a:rPr lang="da-DK" sz="2600" dirty="0">
                <a:solidFill>
                  <a:schemeClr val="bg1"/>
                </a:solidFill>
                <a:latin typeface="Montserrat"/>
                <a:ea typeface="Montserrat"/>
                <a:cs typeface="Montserrat"/>
                <a:sym typeface="Montserrat"/>
              </a:rPr>
              <a:t>e.</a:t>
            </a:r>
            <a:endParaRPr dirty="0">
              <a:solidFill>
                <a:schemeClr val="bg1"/>
              </a:solidFill>
            </a:endParaRPr>
          </a:p>
        </p:txBody>
      </p:sp>
    </p:spTree>
    <p:extLst>
      <p:ext uri="{BB962C8B-B14F-4D97-AF65-F5344CB8AC3E}">
        <p14:creationId xmlns:p14="http://schemas.microsoft.com/office/powerpoint/2010/main" val="317551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A0517CD0-6704-8D65-463B-A50E81D87294}"/>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6AB65A05-B24C-C348-C87E-D0BE6218F276}"/>
              </a:ext>
            </a:extLst>
          </p:cNvPr>
          <p:cNvSpPr txBox="1"/>
          <p:nvPr/>
        </p:nvSpPr>
        <p:spPr>
          <a:xfrm>
            <a:off x="512431" y="1816702"/>
            <a:ext cx="8553428"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2000" dirty="0">
                <a:solidFill>
                  <a:srgbClr val="480062"/>
                </a:solidFill>
                <a:latin typeface="Montserrat Medium"/>
                <a:ea typeface="Montserrat Medium"/>
                <a:cs typeface="Montserrat Medium"/>
                <a:sym typeface="Montserrat Medium"/>
              </a:rPr>
              <a:t>I min fritid…</a:t>
            </a:r>
            <a:endParaRPr lang="da-DK" sz="1800" dirty="0"/>
          </a:p>
        </p:txBody>
      </p:sp>
      <p:pic>
        <p:nvPicPr>
          <p:cNvPr id="7" name="Google Shape;101;p2" descr="Et billede, der indeholder tekst&#10;&#10;Automatisk genereret beskrivelse">
            <a:extLst>
              <a:ext uri="{FF2B5EF4-FFF2-40B4-BE49-F238E27FC236}">
                <a16:creationId xmlns:a16="http://schemas.microsoft.com/office/drawing/2014/main" id="{8CD655BE-42B0-9D2A-7523-7312E4E7F519}"/>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9212C170-CFC1-1F9B-E806-98260E60F72A}"/>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C1765177-6580-C09E-58AD-C6DFEC99FE7A}"/>
              </a:ext>
            </a:extLst>
          </p:cNvPr>
          <p:cNvPicPr>
            <a:picLocks noChangeAspect="1"/>
          </p:cNvPicPr>
          <p:nvPr/>
        </p:nvPicPr>
        <p:blipFill>
          <a:blip r:embed="rId4"/>
          <a:stretch>
            <a:fillRect/>
          </a:stretch>
        </p:blipFill>
        <p:spPr>
          <a:xfrm>
            <a:off x="512431" y="439024"/>
            <a:ext cx="539339" cy="539339"/>
          </a:xfrm>
          <a:prstGeom prst="rect">
            <a:avLst/>
          </a:prstGeom>
        </p:spPr>
      </p:pic>
      <p:grpSp>
        <p:nvGrpSpPr>
          <p:cNvPr id="43" name="Gruppe 42">
            <a:extLst>
              <a:ext uri="{FF2B5EF4-FFF2-40B4-BE49-F238E27FC236}">
                <a16:creationId xmlns:a16="http://schemas.microsoft.com/office/drawing/2014/main" id="{9B4260E0-3CBA-5921-6C6D-04D32A454E70}"/>
              </a:ext>
            </a:extLst>
          </p:cNvPr>
          <p:cNvGrpSpPr/>
          <p:nvPr/>
        </p:nvGrpSpPr>
        <p:grpSpPr>
          <a:xfrm>
            <a:off x="597273" y="2630685"/>
            <a:ext cx="8570269" cy="441899"/>
            <a:chOff x="1195128" y="3833015"/>
            <a:chExt cx="8570269" cy="441899"/>
          </a:xfrm>
        </p:grpSpPr>
        <p:sp>
          <p:nvSpPr>
            <p:cNvPr id="39" name="Google Shape;116;p3">
              <a:extLst>
                <a:ext uri="{FF2B5EF4-FFF2-40B4-BE49-F238E27FC236}">
                  <a16:creationId xmlns:a16="http://schemas.microsoft.com/office/drawing/2014/main" id="{82D18FC3-3B0A-28FA-0667-4C0B242FD698}"/>
                </a:ext>
              </a:extLst>
            </p:cNvPr>
            <p:cNvSpPr txBox="1"/>
            <p:nvPr/>
          </p:nvSpPr>
          <p:spPr>
            <a:xfrm>
              <a:off x="1761761"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Er jeg sammen med mine venner eller familie</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0" name="Gruppe 39">
              <a:extLst>
                <a:ext uri="{FF2B5EF4-FFF2-40B4-BE49-F238E27FC236}">
                  <a16:creationId xmlns:a16="http://schemas.microsoft.com/office/drawing/2014/main" id="{AAC6B039-037A-2E22-15F3-5F168EC925E7}"/>
                </a:ext>
              </a:extLst>
            </p:cNvPr>
            <p:cNvGrpSpPr/>
            <p:nvPr/>
          </p:nvGrpSpPr>
          <p:grpSpPr>
            <a:xfrm>
              <a:off x="1195128" y="3833015"/>
              <a:ext cx="441899" cy="441899"/>
              <a:chOff x="452280" y="1951053"/>
              <a:chExt cx="217689" cy="217689"/>
            </a:xfrm>
          </p:grpSpPr>
          <p:sp>
            <p:nvSpPr>
              <p:cNvPr id="41" name="Google Shape;111;p3">
                <a:extLst>
                  <a:ext uri="{FF2B5EF4-FFF2-40B4-BE49-F238E27FC236}">
                    <a16:creationId xmlns:a16="http://schemas.microsoft.com/office/drawing/2014/main" id="{9BD89B76-C8EB-84C4-3C01-47D3CB393737}"/>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FBD0E9B4-2070-729E-C04E-8B62EC511935}"/>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grpSp>
      <p:grpSp>
        <p:nvGrpSpPr>
          <p:cNvPr id="44" name="Gruppe 43">
            <a:extLst>
              <a:ext uri="{FF2B5EF4-FFF2-40B4-BE49-F238E27FC236}">
                <a16:creationId xmlns:a16="http://schemas.microsoft.com/office/drawing/2014/main" id="{54AEF4F8-C7ED-97F3-88A9-6085C7E8E811}"/>
              </a:ext>
            </a:extLst>
          </p:cNvPr>
          <p:cNvGrpSpPr/>
          <p:nvPr/>
        </p:nvGrpSpPr>
        <p:grpSpPr>
          <a:xfrm>
            <a:off x="597274" y="3241223"/>
            <a:ext cx="8570270" cy="441899"/>
            <a:chOff x="1195128" y="3833015"/>
            <a:chExt cx="8570270" cy="441899"/>
          </a:xfrm>
        </p:grpSpPr>
        <p:sp>
          <p:nvSpPr>
            <p:cNvPr id="45" name="Google Shape;116;p3">
              <a:extLst>
                <a:ext uri="{FF2B5EF4-FFF2-40B4-BE49-F238E27FC236}">
                  <a16:creationId xmlns:a16="http://schemas.microsoft.com/office/drawing/2014/main" id="{87FF0399-2A7F-57BD-E004-ED2FDD93CE1B}"/>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Går jeg til </a:t>
              </a:r>
              <a:r>
                <a:rPr lang="da-DK" sz="1800" dirty="0">
                  <a:solidFill>
                    <a:srgbClr val="480062"/>
                  </a:solidFill>
                  <a:latin typeface="Montserrat"/>
                  <a:ea typeface="Montserrat"/>
                  <a:cs typeface="Montserrat"/>
                  <a:sym typeface="Montserrat"/>
                </a:rPr>
                <a:t>noget </a:t>
              </a: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 fx sport eller musik eller andet</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6" name="Gruppe 45">
              <a:extLst>
                <a:ext uri="{FF2B5EF4-FFF2-40B4-BE49-F238E27FC236}">
                  <a16:creationId xmlns:a16="http://schemas.microsoft.com/office/drawing/2014/main" id="{0573B1B9-1EA5-A859-6D38-64097E961BCF}"/>
                </a:ext>
              </a:extLst>
            </p:cNvPr>
            <p:cNvGrpSpPr/>
            <p:nvPr/>
          </p:nvGrpSpPr>
          <p:grpSpPr>
            <a:xfrm>
              <a:off x="1195128" y="3833015"/>
              <a:ext cx="441899" cy="441899"/>
              <a:chOff x="452280" y="1951053"/>
              <a:chExt cx="217689" cy="217689"/>
            </a:xfrm>
          </p:grpSpPr>
          <p:sp>
            <p:nvSpPr>
              <p:cNvPr id="47" name="Google Shape;111;p3">
                <a:extLst>
                  <a:ext uri="{FF2B5EF4-FFF2-40B4-BE49-F238E27FC236}">
                    <a16:creationId xmlns:a16="http://schemas.microsoft.com/office/drawing/2014/main" id="{54ED190F-941E-4AC0-E248-F73E6DC7F3E4}"/>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8" name="Google Shape;118;p3">
                <a:extLst>
                  <a:ext uri="{FF2B5EF4-FFF2-40B4-BE49-F238E27FC236}">
                    <a16:creationId xmlns:a16="http://schemas.microsoft.com/office/drawing/2014/main" id="{BD7FF5F8-B92F-B760-76EC-80AB96E72348}"/>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grpSp>
      <p:grpSp>
        <p:nvGrpSpPr>
          <p:cNvPr id="49" name="Gruppe 48">
            <a:extLst>
              <a:ext uri="{FF2B5EF4-FFF2-40B4-BE49-F238E27FC236}">
                <a16:creationId xmlns:a16="http://schemas.microsoft.com/office/drawing/2014/main" id="{5F19E61F-BB88-5AB3-2778-EDF27E9E810A}"/>
              </a:ext>
            </a:extLst>
          </p:cNvPr>
          <p:cNvGrpSpPr/>
          <p:nvPr/>
        </p:nvGrpSpPr>
        <p:grpSpPr>
          <a:xfrm>
            <a:off x="597274" y="3851761"/>
            <a:ext cx="8570270" cy="441899"/>
            <a:chOff x="1195128" y="3833015"/>
            <a:chExt cx="8570270" cy="441899"/>
          </a:xfrm>
        </p:grpSpPr>
        <p:sp>
          <p:nvSpPr>
            <p:cNvPr id="50" name="Google Shape;116;p3">
              <a:extLst>
                <a:ext uri="{FF2B5EF4-FFF2-40B4-BE49-F238E27FC236}">
                  <a16:creationId xmlns:a16="http://schemas.microsoft.com/office/drawing/2014/main" id="{E73CE6F9-BE8D-5C9D-033B-A4BA4B579ED7}"/>
                </a:ext>
              </a:extLst>
            </p:cNvPr>
            <p:cNvSpPr txBox="1"/>
            <p:nvPr/>
          </p:nvSpPr>
          <p:spPr>
            <a:xfrm>
              <a:off x="1761762" y="3869725"/>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Er jeg mest derhjemme</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1" name="Gruppe 50">
              <a:extLst>
                <a:ext uri="{FF2B5EF4-FFF2-40B4-BE49-F238E27FC236}">
                  <a16:creationId xmlns:a16="http://schemas.microsoft.com/office/drawing/2014/main" id="{DB191F40-3D84-ED2E-8754-14A6B446034F}"/>
                </a:ext>
              </a:extLst>
            </p:cNvPr>
            <p:cNvGrpSpPr/>
            <p:nvPr/>
          </p:nvGrpSpPr>
          <p:grpSpPr>
            <a:xfrm>
              <a:off x="1195128" y="3833015"/>
              <a:ext cx="441899" cy="441899"/>
              <a:chOff x="452280" y="1951053"/>
              <a:chExt cx="217689" cy="217689"/>
            </a:xfrm>
          </p:grpSpPr>
          <p:sp>
            <p:nvSpPr>
              <p:cNvPr id="52" name="Google Shape;111;p3">
                <a:extLst>
                  <a:ext uri="{FF2B5EF4-FFF2-40B4-BE49-F238E27FC236}">
                    <a16:creationId xmlns:a16="http://schemas.microsoft.com/office/drawing/2014/main" id="{19A6B832-07D4-6753-010B-83BCE26697BE}"/>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3" name="Google Shape;118;p3">
                <a:extLst>
                  <a:ext uri="{FF2B5EF4-FFF2-40B4-BE49-F238E27FC236}">
                    <a16:creationId xmlns:a16="http://schemas.microsoft.com/office/drawing/2014/main" id="{75B6D3D3-6473-EDBD-1E1A-6E89C36BB562}"/>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grpSp>
      <p:grpSp>
        <p:nvGrpSpPr>
          <p:cNvPr id="54" name="Gruppe 53">
            <a:extLst>
              <a:ext uri="{FF2B5EF4-FFF2-40B4-BE49-F238E27FC236}">
                <a16:creationId xmlns:a16="http://schemas.microsoft.com/office/drawing/2014/main" id="{1650FAE2-739A-2C65-68F0-74F49919310E}"/>
              </a:ext>
            </a:extLst>
          </p:cNvPr>
          <p:cNvGrpSpPr/>
          <p:nvPr/>
        </p:nvGrpSpPr>
        <p:grpSpPr>
          <a:xfrm>
            <a:off x="597274" y="4462298"/>
            <a:ext cx="8570270" cy="441899"/>
            <a:chOff x="1195128" y="3833015"/>
            <a:chExt cx="8570270" cy="441899"/>
          </a:xfrm>
        </p:grpSpPr>
        <p:sp>
          <p:nvSpPr>
            <p:cNvPr id="55" name="Google Shape;116;p3">
              <a:extLst>
                <a:ext uri="{FF2B5EF4-FFF2-40B4-BE49-F238E27FC236}">
                  <a16:creationId xmlns:a16="http://schemas.microsoft.com/office/drawing/2014/main" id="{57AC4E02-BCA2-5DA7-9FF8-9B1F8E80CAA1}"/>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Er jeg frivillig</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6" name="Gruppe 55">
              <a:extLst>
                <a:ext uri="{FF2B5EF4-FFF2-40B4-BE49-F238E27FC236}">
                  <a16:creationId xmlns:a16="http://schemas.microsoft.com/office/drawing/2014/main" id="{2A538BCE-72A9-5FB6-EEA6-2AFD6B296FD7}"/>
                </a:ext>
              </a:extLst>
            </p:cNvPr>
            <p:cNvGrpSpPr/>
            <p:nvPr/>
          </p:nvGrpSpPr>
          <p:grpSpPr>
            <a:xfrm>
              <a:off x="1195128" y="3833015"/>
              <a:ext cx="441899" cy="441899"/>
              <a:chOff x="452280" y="1951053"/>
              <a:chExt cx="217689" cy="217689"/>
            </a:xfrm>
          </p:grpSpPr>
          <p:sp>
            <p:nvSpPr>
              <p:cNvPr id="57" name="Google Shape;111;p3">
                <a:extLst>
                  <a:ext uri="{FF2B5EF4-FFF2-40B4-BE49-F238E27FC236}">
                    <a16:creationId xmlns:a16="http://schemas.microsoft.com/office/drawing/2014/main" id="{963DB989-63AD-FED5-1A60-336613470023}"/>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8" name="Google Shape;118;p3">
                <a:extLst>
                  <a:ext uri="{FF2B5EF4-FFF2-40B4-BE49-F238E27FC236}">
                    <a16:creationId xmlns:a16="http://schemas.microsoft.com/office/drawing/2014/main" id="{F4B93127-BD3D-E659-2428-3B77468EAC00}"/>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grpSp>
    </p:spTree>
    <p:extLst>
      <p:ext uri="{BB962C8B-B14F-4D97-AF65-F5344CB8AC3E}">
        <p14:creationId xmlns:p14="http://schemas.microsoft.com/office/powerpoint/2010/main" val="674181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0E711757-0EB4-8154-AAF4-60B8DD8F236C}"/>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7236270F-30D4-7A4D-F5F1-682E8A73BB43}"/>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AA1B88C4-0F71-E23E-AAA0-E10449D3FB4D}"/>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FC99ADCC-DB64-F122-F702-2B921224B55B}"/>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C0EF7E09-5B6B-39BB-1E7D-8D635584A32E}"/>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4F175AB2-0EC8-93BA-6B21-6A5BB17B37F9}"/>
              </a:ext>
            </a:extLst>
          </p:cNvPr>
          <p:cNvSpPr txBox="1"/>
          <p:nvPr/>
        </p:nvSpPr>
        <p:spPr>
          <a:xfrm>
            <a:off x="870415" y="3274648"/>
            <a:ext cx="8165170" cy="15696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48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…er jeg sammen med mine venner eller familie</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4D85A3AF-09FD-28ED-50A9-1924FD1DBFC7}"/>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9C199926-EB1E-BCCF-8DF9-01341F3807B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F3CF0CD4-EABD-CBDB-626C-91BCA95BDC94}"/>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spTree>
    <p:extLst>
      <p:ext uri="{BB962C8B-B14F-4D97-AF65-F5344CB8AC3E}">
        <p14:creationId xmlns:p14="http://schemas.microsoft.com/office/powerpoint/2010/main" val="85496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14BBFCFB-C172-3B79-05BB-D7AA21F20DED}"/>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D05E8A6-50AA-FD53-D0CA-C05DFD2A29C7}"/>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DE8D9201-7963-3506-48AA-9D396516AA9D}"/>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8088217E-0002-C181-2D5D-DA0C27F03630}"/>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3950BA59-3BB1-5640-A048-D47A93750502}"/>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5445EBC7-7A8F-39E8-4F5C-1B8BB7F35402}"/>
              </a:ext>
            </a:extLst>
          </p:cNvPr>
          <p:cNvSpPr txBox="1"/>
          <p:nvPr/>
        </p:nvSpPr>
        <p:spPr>
          <a:xfrm>
            <a:off x="870414" y="3274648"/>
            <a:ext cx="8553427" cy="15696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4800" dirty="0">
                <a:solidFill>
                  <a:srgbClr val="480062"/>
                </a:solidFill>
                <a:latin typeface="Montserrat Medium" pitchFamily="2" charset="77"/>
                <a:ea typeface="Montserrat"/>
                <a:cs typeface="Montserrat"/>
                <a:sym typeface="Montserrat"/>
              </a:rPr>
              <a:t>…g</a:t>
            </a:r>
            <a:r>
              <a:rPr kumimoji="0" lang="da-DK" sz="48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år jeg til noget – fx sport eller musik eller andet</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6B645E5B-91AD-A2EC-E2BC-A7B218403E29}"/>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0E882614-6A9D-C3E4-724E-42F74580DFF8}"/>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E2B7B919-6EB3-01B9-093A-1347C92A0AE6}"/>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spTree>
    <p:extLst>
      <p:ext uri="{BB962C8B-B14F-4D97-AF65-F5344CB8AC3E}">
        <p14:creationId xmlns:p14="http://schemas.microsoft.com/office/powerpoint/2010/main" val="98735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4ECAF04C-F33D-8DFA-86DA-277943DED4B0}"/>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19EF50D9-4A40-98AE-784D-83207C769723}"/>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AAF5F631-3276-C628-17BD-B4A45E24BDBC}"/>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B80088CB-AE9A-B260-0141-08573CFE0E7F}"/>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ECAEFF40-EF20-6FE2-2572-12E21202545B}"/>
              </a:ext>
            </a:extLst>
          </p:cNvPr>
          <p:cNvPicPr>
            <a:picLocks noChangeAspect="1"/>
          </p:cNvPicPr>
          <p:nvPr/>
        </p:nvPicPr>
        <p:blipFill>
          <a:blip r:embed="rId4"/>
          <a:stretch>
            <a:fillRect/>
          </a:stretch>
        </p:blipFill>
        <p:spPr>
          <a:xfrm>
            <a:off x="512431" y="439024"/>
            <a:ext cx="539339" cy="539339"/>
          </a:xfrm>
          <a:prstGeom prst="rect">
            <a:avLst/>
          </a:prstGeom>
        </p:spPr>
      </p:pic>
      <p:grpSp>
        <p:nvGrpSpPr>
          <p:cNvPr id="40" name="Gruppe 39">
            <a:extLst>
              <a:ext uri="{FF2B5EF4-FFF2-40B4-BE49-F238E27FC236}">
                <a16:creationId xmlns:a16="http://schemas.microsoft.com/office/drawing/2014/main" id="{541E6AAA-2251-99A9-04BB-4A1DCFA8A7E8}"/>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92BE96C9-4EDE-439B-FD92-2024D4F8C2E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E81697AB-9A35-DDB3-803C-70F21CF8F886}"/>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sp>
        <p:nvSpPr>
          <p:cNvPr id="2" name="Google Shape;116;p3">
            <a:extLst>
              <a:ext uri="{FF2B5EF4-FFF2-40B4-BE49-F238E27FC236}">
                <a16:creationId xmlns:a16="http://schemas.microsoft.com/office/drawing/2014/main" id="{E78B7B08-B88E-963F-FE6E-89CD534D87CD}"/>
              </a:ext>
            </a:extLst>
          </p:cNvPr>
          <p:cNvSpPr txBox="1"/>
          <p:nvPr/>
        </p:nvSpPr>
        <p:spPr>
          <a:xfrm>
            <a:off x="2530905" y="3248694"/>
            <a:ext cx="4844190" cy="15696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4800" dirty="0">
                <a:solidFill>
                  <a:srgbClr val="480062"/>
                </a:solidFill>
                <a:latin typeface="Montserrat Medium" pitchFamily="2" charset="77"/>
                <a:ea typeface="Montserrat"/>
                <a:cs typeface="Montserrat"/>
                <a:sym typeface="Montserrat"/>
              </a:rPr>
              <a:t>…er jeg mest derhjemme</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spTree>
    <p:extLst>
      <p:ext uri="{BB962C8B-B14F-4D97-AF65-F5344CB8AC3E}">
        <p14:creationId xmlns:p14="http://schemas.microsoft.com/office/powerpoint/2010/main" val="102640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6697AA2-9F9D-A905-CA41-FCB169EAE8A9}"/>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71A990C1-0F4A-21D5-5BD4-38268547D6B2}"/>
              </a:ext>
            </a:extLst>
          </p:cNvPr>
          <p:cNvSpPr txBox="1"/>
          <p:nvPr/>
        </p:nvSpPr>
        <p:spPr>
          <a:xfrm>
            <a:off x="676286" y="2510071"/>
            <a:ext cx="8553428"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da-DK" sz="2800" dirty="0">
                <a:solidFill>
                  <a:srgbClr val="480062"/>
                </a:solidFill>
                <a:latin typeface="Montserrat" pitchFamily="2" charset="77"/>
                <a:ea typeface="Montserrat Medium"/>
                <a:cs typeface="Montserrat Medium"/>
                <a:sym typeface="Montserrat Medium"/>
              </a:rPr>
              <a:t>I min fritid…</a:t>
            </a:r>
            <a:endParaRPr lang="da-DK" sz="24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3F377559-25AC-6B3F-C640-D823A99D9C5E}"/>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EEB34194-4C75-BF50-A339-774FF3607501}"/>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41861559-3E2D-5A93-9412-BF1D048A80C1}"/>
              </a:ext>
            </a:extLst>
          </p:cNvPr>
          <p:cNvPicPr>
            <a:picLocks noChangeAspect="1"/>
          </p:cNvPicPr>
          <p:nvPr/>
        </p:nvPicPr>
        <p:blipFill>
          <a:blip r:embed="rId4"/>
          <a:stretch>
            <a:fillRect/>
          </a:stretch>
        </p:blipFill>
        <p:spPr>
          <a:xfrm>
            <a:off x="512431" y="439024"/>
            <a:ext cx="539339" cy="539339"/>
          </a:xfrm>
          <a:prstGeom prst="rect">
            <a:avLst/>
          </a:prstGeom>
        </p:spPr>
      </p:pic>
      <p:grpSp>
        <p:nvGrpSpPr>
          <p:cNvPr id="40" name="Gruppe 39">
            <a:extLst>
              <a:ext uri="{FF2B5EF4-FFF2-40B4-BE49-F238E27FC236}">
                <a16:creationId xmlns:a16="http://schemas.microsoft.com/office/drawing/2014/main" id="{DEB1BD7D-48E1-0BE9-C9FF-AB108709E1C3}"/>
              </a:ext>
            </a:extLst>
          </p:cNvPr>
          <p:cNvGrpSpPr/>
          <p:nvPr/>
        </p:nvGrpSpPr>
        <p:grpSpPr>
          <a:xfrm>
            <a:off x="4732051" y="2104475"/>
            <a:ext cx="441899" cy="441899"/>
            <a:chOff x="452280" y="1951053"/>
            <a:chExt cx="217689" cy="217689"/>
          </a:xfrm>
        </p:grpSpPr>
        <p:sp>
          <p:nvSpPr>
            <p:cNvPr id="41" name="Google Shape;111;p3">
              <a:extLst>
                <a:ext uri="{FF2B5EF4-FFF2-40B4-BE49-F238E27FC236}">
                  <a16:creationId xmlns:a16="http://schemas.microsoft.com/office/drawing/2014/main" id="{9F9F7EA8-6E8F-D957-E207-4C7C42DC97E9}"/>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8271DB4A-32AE-B238-61F9-D5244BEF8940}"/>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sp>
        <p:nvSpPr>
          <p:cNvPr id="2" name="Google Shape;116;p3">
            <a:extLst>
              <a:ext uri="{FF2B5EF4-FFF2-40B4-BE49-F238E27FC236}">
                <a16:creationId xmlns:a16="http://schemas.microsoft.com/office/drawing/2014/main" id="{8EF2CFC8-6E82-0D01-8790-21C0385806EF}"/>
              </a:ext>
            </a:extLst>
          </p:cNvPr>
          <p:cNvSpPr txBox="1"/>
          <p:nvPr/>
        </p:nvSpPr>
        <p:spPr>
          <a:xfrm>
            <a:off x="2530905" y="3248694"/>
            <a:ext cx="4844190" cy="83095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4800" dirty="0">
                <a:solidFill>
                  <a:srgbClr val="480062"/>
                </a:solidFill>
                <a:latin typeface="Montserrat Medium" pitchFamily="2" charset="77"/>
                <a:ea typeface="Montserrat"/>
                <a:cs typeface="Montserrat"/>
                <a:sym typeface="Montserrat"/>
              </a:rPr>
              <a:t>…er jeg frivillig</a:t>
            </a:r>
            <a:endParaRPr kumimoji="0" lang="da-DK" sz="3200" u="none" strike="noStrike" kern="0" cap="none" spc="0" normalizeH="0" baseline="0" noProof="0" dirty="0">
              <a:ln>
                <a:noFill/>
              </a:ln>
              <a:solidFill>
                <a:srgbClr val="000000"/>
              </a:solidFill>
              <a:effectLst/>
              <a:uLnTx/>
              <a:uFillTx/>
              <a:latin typeface="Montserrat Medium" pitchFamily="2" charset="77"/>
              <a:sym typeface="Arial"/>
            </a:endParaRPr>
          </a:p>
        </p:txBody>
      </p:sp>
    </p:spTree>
    <p:extLst>
      <p:ext uri="{BB962C8B-B14F-4D97-AF65-F5344CB8AC3E}">
        <p14:creationId xmlns:p14="http://schemas.microsoft.com/office/powerpoint/2010/main" val="397459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4E4AE02D-4F86-230D-3B30-2FE01F1370CD}"/>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EF7D4661-34CB-B2FB-62B4-E4D4A85B3551}"/>
              </a:ext>
            </a:extLst>
          </p:cNvPr>
          <p:cNvSpPr txBox="1"/>
          <p:nvPr/>
        </p:nvSpPr>
        <p:spPr>
          <a:xfrm>
            <a:off x="512431" y="1816702"/>
            <a:ext cx="8553428"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2000" dirty="0">
                <a:solidFill>
                  <a:srgbClr val="480062"/>
                </a:solidFill>
                <a:latin typeface="Montserrat Medium"/>
                <a:ea typeface="Montserrat Medium"/>
                <a:cs typeface="Montserrat Medium"/>
                <a:sym typeface="Montserrat Medium"/>
              </a:rPr>
              <a:t>Hvis jeg skal være frivillig, kan jeg være nervøs for…</a:t>
            </a:r>
            <a:endParaRPr lang="da-DK" sz="1800" dirty="0"/>
          </a:p>
        </p:txBody>
      </p:sp>
      <p:pic>
        <p:nvPicPr>
          <p:cNvPr id="7" name="Google Shape;101;p2" descr="Et billede, der indeholder tekst&#10;&#10;Automatisk genereret beskrivelse">
            <a:extLst>
              <a:ext uri="{FF2B5EF4-FFF2-40B4-BE49-F238E27FC236}">
                <a16:creationId xmlns:a16="http://schemas.microsoft.com/office/drawing/2014/main" id="{DE295DD8-FA68-690E-7F8A-A827F56BA1EB}"/>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35A0BB99-059F-482F-F3BE-5169ED133A33}"/>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7A7DCF05-EC19-9E97-7FC1-77A2D58334FF}"/>
              </a:ext>
            </a:extLst>
          </p:cNvPr>
          <p:cNvPicPr>
            <a:picLocks noChangeAspect="1"/>
          </p:cNvPicPr>
          <p:nvPr/>
        </p:nvPicPr>
        <p:blipFill>
          <a:blip r:embed="rId4"/>
          <a:stretch>
            <a:fillRect/>
          </a:stretch>
        </p:blipFill>
        <p:spPr>
          <a:xfrm>
            <a:off x="512431" y="439024"/>
            <a:ext cx="539339" cy="539339"/>
          </a:xfrm>
          <a:prstGeom prst="rect">
            <a:avLst/>
          </a:prstGeom>
        </p:spPr>
      </p:pic>
      <p:grpSp>
        <p:nvGrpSpPr>
          <p:cNvPr id="43" name="Gruppe 42">
            <a:extLst>
              <a:ext uri="{FF2B5EF4-FFF2-40B4-BE49-F238E27FC236}">
                <a16:creationId xmlns:a16="http://schemas.microsoft.com/office/drawing/2014/main" id="{340497A5-D65D-A625-255E-F2CE4C631638}"/>
              </a:ext>
            </a:extLst>
          </p:cNvPr>
          <p:cNvGrpSpPr/>
          <p:nvPr/>
        </p:nvGrpSpPr>
        <p:grpSpPr>
          <a:xfrm>
            <a:off x="597273" y="2630685"/>
            <a:ext cx="8570269" cy="441899"/>
            <a:chOff x="1195128" y="3833015"/>
            <a:chExt cx="8570269" cy="441899"/>
          </a:xfrm>
        </p:grpSpPr>
        <p:sp>
          <p:nvSpPr>
            <p:cNvPr id="39" name="Google Shape;116;p3">
              <a:extLst>
                <a:ext uri="{FF2B5EF4-FFF2-40B4-BE49-F238E27FC236}">
                  <a16:creationId xmlns:a16="http://schemas.microsoft.com/office/drawing/2014/main" id="{F865CFFC-CBD0-FDD4-7CBC-C0AF0399E2DB}"/>
                </a:ext>
              </a:extLst>
            </p:cNvPr>
            <p:cNvSpPr txBox="1"/>
            <p:nvPr/>
          </p:nvSpPr>
          <p:spPr>
            <a:xfrm>
              <a:off x="1761761"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opgaverne er for svære</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0" name="Gruppe 39">
              <a:extLst>
                <a:ext uri="{FF2B5EF4-FFF2-40B4-BE49-F238E27FC236}">
                  <a16:creationId xmlns:a16="http://schemas.microsoft.com/office/drawing/2014/main" id="{E56B7F9F-4F51-3974-9C85-9D877A43837E}"/>
                </a:ext>
              </a:extLst>
            </p:cNvPr>
            <p:cNvGrpSpPr/>
            <p:nvPr/>
          </p:nvGrpSpPr>
          <p:grpSpPr>
            <a:xfrm>
              <a:off x="1195128" y="3833015"/>
              <a:ext cx="441899" cy="441899"/>
              <a:chOff x="452280" y="1951053"/>
              <a:chExt cx="217689" cy="217689"/>
            </a:xfrm>
          </p:grpSpPr>
          <p:sp>
            <p:nvSpPr>
              <p:cNvPr id="41" name="Google Shape;111;p3">
                <a:extLst>
                  <a:ext uri="{FF2B5EF4-FFF2-40B4-BE49-F238E27FC236}">
                    <a16:creationId xmlns:a16="http://schemas.microsoft.com/office/drawing/2014/main" id="{487DF4D1-0723-8695-6CF6-6E09BDF0D21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C6E5F4F7-3765-11A5-E7E7-5152969599FA}"/>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grpSp>
      <p:grpSp>
        <p:nvGrpSpPr>
          <p:cNvPr id="44" name="Gruppe 43">
            <a:extLst>
              <a:ext uri="{FF2B5EF4-FFF2-40B4-BE49-F238E27FC236}">
                <a16:creationId xmlns:a16="http://schemas.microsoft.com/office/drawing/2014/main" id="{FC57E1CC-906F-FAE9-3699-A8A6BACCFAD5}"/>
              </a:ext>
            </a:extLst>
          </p:cNvPr>
          <p:cNvGrpSpPr/>
          <p:nvPr/>
        </p:nvGrpSpPr>
        <p:grpSpPr>
          <a:xfrm>
            <a:off x="597274" y="3241223"/>
            <a:ext cx="8570270" cy="441899"/>
            <a:chOff x="1195128" y="3833015"/>
            <a:chExt cx="8570270" cy="441899"/>
          </a:xfrm>
        </p:grpSpPr>
        <p:sp>
          <p:nvSpPr>
            <p:cNvPr id="45" name="Google Shape;116;p3">
              <a:extLst>
                <a:ext uri="{FF2B5EF4-FFF2-40B4-BE49-F238E27FC236}">
                  <a16:creationId xmlns:a16="http://schemas.microsoft.com/office/drawing/2014/main" id="{7C8477EA-7646-14FD-F42B-07051753976A}"/>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møde andre mennesker</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6" name="Gruppe 45">
              <a:extLst>
                <a:ext uri="{FF2B5EF4-FFF2-40B4-BE49-F238E27FC236}">
                  <a16:creationId xmlns:a16="http://schemas.microsoft.com/office/drawing/2014/main" id="{A7B6828B-DD23-52CF-08BD-2F6C1B2F412D}"/>
                </a:ext>
              </a:extLst>
            </p:cNvPr>
            <p:cNvGrpSpPr/>
            <p:nvPr/>
          </p:nvGrpSpPr>
          <p:grpSpPr>
            <a:xfrm>
              <a:off x="1195128" y="3833015"/>
              <a:ext cx="441899" cy="441899"/>
              <a:chOff x="452280" y="1951053"/>
              <a:chExt cx="217689" cy="217689"/>
            </a:xfrm>
          </p:grpSpPr>
          <p:sp>
            <p:nvSpPr>
              <p:cNvPr id="47" name="Google Shape;111;p3">
                <a:extLst>
                  <a:ext uri="{FF2B5EF4-FFF2-40B4-BE49-F238E27FC236}">
                    <a16:creationId xmlns:a16="http://schemas.microsoft.com/office/drawing/2014/main" id="{356DB07E-3BB5-FB5F-5357-2976ED3E98C9}"/>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8" name="Google Shape;118;p3">
                <a:extLst>
                  <a:ext uri="{FF2B5EF4-FFF2-40B4-BE49-F238E27FC236}">
                    <a16:creationId xmlns:a16="http://schemas.microsoft.com/office/drawing/2014/main" id="{4AC17140-BC2E-F826-552C-5F431AF112B9}"/>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grpSp>
      <p:grpSp>
        <p:nvGrpSpPr>
          <p:cNvPr id="49" name="Gruppe 48">
            <a:extLst>
              <a:ext uri="{FF2B5EF4-FFF2-40B4-BE49-F238E27FC236}">
                <a16:creationId xmlns:a16="http://schemas.microsoft.com/office/drawing/2014/main" id="{A1E79718-7A59-4953-CFC4-3FCFE108F27A}"/>
              </a:ext>
            </a:extLst>
          </p:cNvPr>
          <p:cNvGrpSpPr/>
          <p:nvPr/>
        </p:nvGrpSpPr>
        <p:grpSpPr>
          <a:xfrm>
            <a:off x="597274" y="3851761"/>
            <a:ext cx="8570270" cy="441899"/>
            <a:chOff x="1195128" y="3833015"/>
            <a:chExt cx="8570270" cy="441899"/>
          </a:xfrm>
        </p:grpSpPr>
        <p:sp>
          <p:nvSpPr>
            <p:cNvPr id="50" name="Google Shape;116;p3">
              <a:extLst>
                <a:ext uri="{FF2B5EF4-FFF2-40B4-BE49-F238E27FC236}">
                  <a16:creationId xmlns:a16="http://schemas.microsoft.com/office/drawing/2014/main" id="{F697BD85-8DFC-1B59-2A5A-25DC24FE8C5A}"/>
                </a:ext>
              </a:extLst>
            </p:cNvPr>
            <p:cNvSpPr txBox="1"/>
            <p:nvPr/>
          </p:nvSpPr>
          <p:spPr>
            <a:xfrm>
              <a:off x="1761762" y="3869725"/>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gør noget forkert</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1" name="Gruppe 50">
              <a:extLst>
                <a:ext uri="{FF2B5EF4-FFF2-40B4-BE49-F238E27FC236}">
                  <a16:creationId xmlns:a16="http://schemas.microsoft.com/office/drawing/2014/main" id="{46F058BE-9031-6415-7C2E-2347E96EF34F}"/>
                </a:ext>
              </a:extLst>
            </p:cNvPr>
            <p:cNvGrpSpPr/>
            <p:nvPr/>
          </p:nvGrpSpPr>
          <p:grpSpPr>
            <a:xfrm>
              <a:off x="1195128" y="3833015"/>
              <a:ext cx="441899" cy="441899"/>
              <a:chOff x="452280" y="1951053"/>
              <a:chExt cx="217689" cy="217689"/>
            </a:xfrm>
          </p:grpSpPr>
          <p:sp>
            <p:nvSpPr>
              <p:cNvPr id="52" name="Google Shape;111;p3">
                <a:extLst>
                  <a:ext uri="{FF2B5EF4-FFF2-40B4-BE49-F238E27FC236}">
                    <a16:creationId xmlns:a16="http://schemas.microsoft.com/office/drawing/2014/main" id="{174E4085-3672-A3BE-CBEB-1727DEDDE93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3" name="Google Shape;118;p3">
                <a:extLst>
                  <a:ext uri="{FF2B5EF4-FFF2-40B4-BE49-F238E27FC236}">
                    <a16:creationId xmlns:a16="http://schemas.microsoft.com/office/drawing/2014/main" id="{46A23D62-CEDA-22EF-7C8B-6FA07F854233}"/>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grpSp>
      <p:grpSp>
        <p:nvGrpSpPr>
          <p:cNvPr id="54" name="Gruppe 53">
            <a:extLst>
              <a:ext uri="{FF2B5EF4-FFF2-40B4-BE49-F238E27FC236}">
                <a16:creationId xmlns:a16="http://schemas.microsoft.com/office/drawing/2014/main" id="{4ECFFD51-5133-4AC3-1313-4B04F9C82D7F}"/>
              </a:ext>
            </a:extLst>
          </p:cNvPr>
          <p:cNvGrpSpPr/>
          <p:nvPr/>
        </p:nvGrpSpPr>
        <p:grpSpPr>
          <a:xfrm>
            <a:off x="597274" y="4462298"/>
            <a:ext cx="8570270" cy="441899"/>
            <a:chOff x="1195128" y="3833015"/>
            <a:chExt cx="8570270" cy="441899"/>
          </a:xfrm>
        </p:grpSpPr>
        <p:sp>
          <p:nvSpPr>
            <p:cNvPr id="55" name="Google Shape;116;p3">
              <a:extLst>
                <a:ext uri="{FF2B5EF4-FFF2-40B4-BE49-F238E27FC236}">
                  <a16:creationId xmlns:a16="http://schemas.microsoft.com/office/drawing/2014/main" id="{54134B10-FDD4-4A04-CF12-05285BFC4B62}"/>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kommer til at kede mig</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6" name="Gruppe 55">
              <a:extLst>
                <a:ext uri="{FF2B5EF4-FFF2-40B4-BE49-F238E27FC236}">
                  <a16:creationId xmlns:a16="http://schemas.microsoft.com/office/drawing/2014/main" id="{6F21E6B9-4281-8EDE-62D9-A09C752AB0DA}"/>
                </a:ext>
              </a:extLst>
            </p:cNvPr>
            <p:cNvGrpSpPr/>
            <p:nvPr/>
          </p:nvGrpSpPr>
          <p:grpSpPr>
            <a:xfrm>
              <a:off x="1195128" y="3833015"/>
              <a:ext cx="441899" cy="441899"/>
              <a:chOff x="452280" y="1951053"/>
              <a:chExt cx="217689" cy="217689"/>
            </a:xfrm>
          </p:grpSpPr>
          <p:sp>
            <p:nvSpPr>
              <p:cNvPr id="57" name="Google Shape;111;p3">
                <a:extLst>
                  <a:ext uri="{FF2B5EF4-FFF2-40B4-BE49-F238E27FC236}">
                    <a16:creationId xmlns:a16="http://schemas.microsoft.com/office/drawing/2014/main" id="{0FCEDD94-376D-7988-DD02-DA448A6F97A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8" name="Google Shape;118;p3">
                <a:extLst>
                  <a:ext uri="{FF2B5EF4-FFF2-40B4-BE49-F238E27FC236}">
                    <a16:creationId xmlns:a16="http://schemas.microsoft.com/office/drawing/2014/main" id="{152E1F3E-0A5D-D823-935B-8120B2F52F83}"/>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grpSp>
    </p:spTree>
    <p:extLst>
      <p:ext uri="{BB962C8B-B14F-4D97-AF65-F5344CB8AC3E}">
        <p14:creationId xmlns:p14="http://schemas.microsoft.com/office/powerpoint/2010/main" val="4152492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0D0F5FC9-6037-B1C9-0116-9E1B4A50F350}"/>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64FBA558-63ED-A751-9178-17F6A5CCD2C3}"/>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5ED86A05-CD2E-8D56-FE42-31815333D511}"/>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3C69A7C5-C3EB-15BA-A42F-6F6393255552}"/>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472CEC6A-3F84-1418-9D40-F2414DB8C20D}"/>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24950595-2D81-3F20-2C23-2781AA5A34F7}"/>
              </a:ext>
            </a:extLst>
          </p:cNvPr>
          <p:cNvSpPr txBox="1"/>
          <p:nvPr/>
        </p:nvSpPr>
        <p:spPr>
          <a:xfrm>
            <a:off x="1951158" y="3361012"/>
            <a:ext cx="6003683"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opgaverne er for svære</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826AEE2D-196A-F7CB-FE37-FC4919DB1E6F}"/>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EE428FD2-48A1-BB8E-FC50-4A41589C7082}"/>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0397E57A-03E2-93F7-4D3C-E1F773AE498F}"/>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spTree>
    <p:extLst>
      <p:ext uri="{BB962C8B-B14F-4D97-AF65-F5344CB8AC3E}">
        <p14:creationId xmlns:p14="http://schemas.microsoft.com/office/powerpoint/2010/main" val="566321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379493D2-7596-1F1E-553D-6B907A297349}"/>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F21955FF-8AF0-F7FD-7274-976BE65BE4F8}"/>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649D49A0-FCB3-DCB4-AA02-077CE6B3F62C}"/>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16045C9D-D38B-72DA-A31E-BD6EA41D8550}"/>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00AEC747-42D8-E56E-31A1-91C77D06177D}"/>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CD00D84E-48E2-9D76-7025-79E081AE3B34}"/>
              </a:ext>
            </a:extLst>
          </p:cNvPr>
          <p:cNvSpPr txBox="1"/>
          <p:nvPr/>
        </p:nvSpPr>
        <p:spPr>
          <a:xfrm>
            <a:off x="1633475" y="3361012"/>
            <a:ext cx="663905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møde andre mennesker</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88F9D521-423A-69CC-9977-2B1DFBEE63F5}"/>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4BDDCD57-1464-CB2B-5D38-B21D193F309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7195B7D1-2F08-784F-D4FF-2CF0C7F8663F}"/>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spTree>
    <p:extLst>
      <p:ext uri="{BB962C8B-B14F-4D97-AF65-F5344CB8AC3E}">
        <p14:creationId xmlns:p14="http://schemas.microsoft.com/office/powerpoint/2010/main" val="122216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1DF79E11-9EFB-D1A7-97D0-D16D503E22E1}"/>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FA847E12-C6A6-A777-69CD-D781BDAED237}"/>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2F688353-6659-49B1-0515-154E0A11761A}"/>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C19DB41C-67A7-CB59-0D9F-D8889E6E4003}"/>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D601EAFD-97B0-4FFB-3DE7-77CE56B873C7}"/>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297750BF-918B-8314-2A08-BCC7EB0226E7}"/>
              </a:ext>
            </a:extLst>
          </p:cNvPr>
          <p:cNvSpPr txBox="1"/>
          <p:nvPr/>
        </p:nvSpPr>
        <p:spPr>
          <a:xfrm>
            <a:off x="1633475" y="3361012"/>
            <a:ext cx="663905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gør noget forkert</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AD5AB6E3-DC54-D737-B4C5-9A5A3182A427}"/>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E71609D3-1233-3B2A-3BCB-549FF0C4F6FE}"/>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EB6B90B3-0FBB-7E5F-A431-35C59CDE5737}"/>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sym typeface="Montserrat Alternates Medium"/>
                </a:rPr>
                <a:t>3</a:t>
              </a:r>
              <a:endParaRPr sz="4000" dirty="0"/>
            </a:p>
          </p:txBody>
        </p:sp>
      </p:grpSp>
    </p:spTree>
    <p:extLst>
      <p:ext uri="{BB962C8B-B14F-4D97-AF65-F5344CB8AC3E}">
        <p14:creationId xmlns:p14="http://schemas.microsoft.com/office/powerpoint/2010/main" val="1254202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8CD93207-B2DB-582E-1615-68C5E89662C3}"/>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CB3EC46-CD6B-0D8C-5552-C7BD6E5F29E3}"/>
              </a:ext>
            </a:extLst>
          </p:cNvPr>
          <p:cNvSpPr txBox="1"/>
          <p:nvPr/>
        </p:nvSpPr>
        <p:spPr>
          <a:xfrm>
            <a:off x="2753269" y="2462507"/>
            <a:ext cx="44028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være frivillig, kan jeg være nervøs for…</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319E3FDB-5383-E56B-757F-B2E7E69FCDF3}"/>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EBA4598B-84B9-6E3E-53FB-C78914D25D13}"/>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DBAF7AC6-B8A1-E99C-26BA-132426BC246E}"/>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8C6DA01E-D227-5980-A1AB-7FE17FDA0085}"/>
              </a:ext>
            </a:extLst>
          </p:cNvPr>
          <p:cNvSpPr txBox="1"/>
          <p:nvPr/>
        </p:nvSpPr>
        <p:spPr>
          <a:xfrm>
            <a:off x="1633475" y="3361012"/>
            <a:ext cx="663905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kommer til at kede mig</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65B344B7-6C91-6338-416B-18B7AD817949}"/>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0F68BCE8-0886-27E2-75BC-5E85E70BAAE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A44C2865-4069-BB71-3C23-90C6DA786332}"/>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sym typeface="Montserrat Alternates Medium"/>
                </a:rPr>
                <a:t>4</a:t>
              </a:r>
              <a:endParaRPr sz="4000" dirty="0"/>
            </a:p>
          </p:txBody>
        </p:sp>
      </p:grpSp>
    </p:spTree>
    <p:extLst>
      <p:ext uri="{BB962C8B-B14F-4D97-AF65-F5344CB8AC3E}">
        <p14:creationId xmlns:p14="http://schemas.microsoft.com/office/powerpoint/2010/main" val="3516054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6C6DDBD-D159-7C5A-3B62-49093D6F5F4D}"/>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CBFB3C2B-19B7-D28C-0C62-8CDD0234D08B}"/>
              </a:ext>
            </a:extLst>
          </p:cNvPr>
          <p:cNvSpPr txBox="1"/>
          <p:nvPr/>
        </p:nvSpPr>
        <p:spPr>
          <a:xfrm>
            <a:off x="512431" y="1816702"/>
            <a:ext cx="9301270"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2000" dirty="0">
                <a:solidFill>
                  <a:srgbClr val="480062"/>
                </a:solidFill>
                <a:latin typeface="Montserrat Medium"/>
                <a:ea typeface="Montserrat Medium"/>
                <a:cs typeface="Montserrat Medium"/>
                <a:sym typeface="Montserrat Medium"/>
              </a:rPr>
              <a:t>Hvis jeg skal have en god oplevelse som frivillig, er det vigtigt…</a:t>
            </a:r>
            <a:endParaRPr lang="da-DK" sz="1800" dirty="0"/>
          </a:p>
        </p:txBody>
      </p:sp>
      <p:pic>
        <p:nvPicPr>
          <p:cNvPr id="7" name="Google Shape;101;p2" descr="Et billede, der indeholder tekst&#10;&#10;Automatisk genereret beskrivelse">
            <a:extLst>
              <a:ext uri="{FF2B5EF4-FFF2-40B4-BE49-F238E27FC236}">
                <a16:creationId xmlns:a16="http://schemas.microsoft.com/office/drawing/2014/main" id="{DCE8B72C-4E92-7C41-0784-5A01D9C068A5}"/>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37EEB01D-D1D4-8BAC-E4D4-22B30ACDF81A}"/>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1F76C880-8C02-E7CD-FEB3-8C9171711731}"/>
              </a:ext>
            </a:extLst>
          </p:cNvPr>
          <p:cNvPicPr>
            <a:picLocks noChangeAspect="1"/>
          </p:cNvPicPr>
          <p:nvPr/>
        </p:nvPicPr>
        <p:blipFill>
          <a:blip r:embed="rId4"/>
          <a:stretch>
            <a:fillRect/>
          </a:stretch>
        </p:blipFill>
        <p:spPr>
          <a:xfrm>
            <a:off x="512431" y="439024"/>
            <a:ext cx="539339" cy="539339"/>
          </a:xfrm>
          <a:prstGeom prst="rect">
            <a:avLst/>
          </a:prstGeom>
        </p:spPr>
      </p:pic>
      <p:grpSp>
        <p:nvGrpSpPr>
          <p:cNvPr id="43" name="Gruppe 42">
            <a:extLst>
              <a:ext uri="{FF2B5EF4-FFF2-40B4-BE49-F238E27FC236}">
                <a16:creationId xmlns:a16="http://schemas.microsoft.com/office/drawing/2014/main" id="{B83E7860-3F4A-5290-13BF-2744EBF2FF69}"/>
              </a:ext>
            </a:extLst>
          </p:cNvPr>
          <p:cNvGrpSpPr/>
          <p:nvPr/>
        </p:nvGrpSpPr>
        <p:grpSpPr>
          <a:xfrm>
            <a:off x="597273" y="2630685"/>
            <a:ext cx="8570269" cy="441899"/>
            <a:chOff x="1195128" y="3833015"/>
            <a:chExt cx="8570269" cy="441899"/>
          </a:xfrm>
        </p:grpSpPr>
        <p:sp>
          <p:nvSpPr>
            <p:cNvPr id="39" name="Google Shape;116;p3">
              <a:extLst>
                <a:ext uri="{FF2B5EF4-FFF2-40B4-BE49-F238E27FC236}">
                  <a16:creationId xmlns:a16="http://schemas.microsoft.com/office/drawing/2014/main" id="{417AE954-AA60-ADBE-FBBB-5A2EF05145FA}"/>
                </a:ext>
              </a:extLst>
            </p:cNvPr>
            <p:cNvSpPr txBox="1"/>
            <p:nvPr/>
          </p:nvSpPr>
          <p:spPr>
            <a:xfrm>
              <a:off x="1761761"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er sammen med mine venner</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0" name="Gruppe 39">
              <a:extLst>
                <a:ext uri="{FF2B5EF4-FFF2-40B4-BE49-F238E27FC236}">
                  <a16:creationId xmlns:a16="http://schemas.microsoft.com/office/drawing/2014/main" id="{0D994441-81D9-3F00-3912-E468860D8539}"/>
                </a:ext>
              </a:extLst>
            </p:cNvPr>
            <p:cNvGrpSpPr/>
            <p:nvPr/>
          </p:nvGrpSpPr>
          <p:grpSpPr>
            <a:xfrm>
              <a:off x="1195128" y="3833015"/>
              <a:ext cx="441899" cy="441899"/>
              <a:chOff x="452280" y="1951053"/>
              <a:chExt cx="217689" cy="217689"/>
            </a:xfrm>
          </p:grpSpPr>
          <p:sp>
            <p:nvSpPr>
              <p:cNvPr id="41" name="Google Shape;111;p3">
                <a:extLst>
                  <a:ext uri="{FF2B5EF4-FFF2-40B4-BE49-F238E27FC236}">
                    <a16:creationId xmlns:a16="http://schemas.microsoft.com/office/drawing/2014/main" id="{3ED6CE45-759D-78F0-211B-976177826DE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434A3291-87AB-F03D-1C97-598B8B71700C}"/>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grpSp>
      <p:grpSp>
        <p:nvGrpSpPr>
          <p:cNvPr id="44" name="Gruppe 43">
            <a:extLst>
              <a:ext uri="{FF2B5EF4-FFF2-40B4-BE49-F238E27FC236}">
                <a16:creationId xmlns:a16="http://schemas.microsoft.com/office/drawing/2014/main" id="{A2FB5F5E-50B7-C195-FD5A-04D90D164275}"/>
              </a:ext>
            </a:extLst>
          </p:cNvPr>
          <p:cNvGrpSpPr/>
          <p:nvPr/>
        </p:nvGrpSpPr>
        <p:grpSpPr>
          <a:xfrm>
            <a:off x="597274" y="3241223"/>
            <a:ext cx="8570270" cy="441899"/>
            <a:chOff x="1195128" y="3833015"/>
            <a:chExt cx="8570270" cy="441899"/>
          </a:xfrm>
        </p:grpSpPr>
        <p:sp>
          <p:nvSpPr>
            <p:cNvPr id="45" name="Google Shape;116;p3">
              <a:extLst>
                <a:ext uri="{FF2B5EF4-FFF2-40B4-BE49-F238E27FC236}">
                  <a16:creationId xmlns:a16="http://schemas.microsoft.com/office/drawing/2014/main" id="{62C5B018-9A6C-9383-0D32-FB03C8FC34D2}"/>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800" dirty="0">
                  <a:solidFill>
                    <a:srgbClr val="480062"/>
                  </a:solidFill>
                  <a:latin typeface="Montserrat"/>
                  <a:ea typeface="Montserrat"/>
                  <a:cs typeface="Montserrat"/>
                  <a:sym typeface="Montserrat"/>
                </a:rPr>
                <a:t>At o</a:t>
              </a:r>
              <a:r>
                <a:rPr kumimoji="0" lang="da-DK" sz="1800" b="0" i="0" u="none" strike="noStrike" kern="0" cap="none" spc="0" normalizeH="0" baseline="0" noProof="0" dirty="0" err="1">
                  <a:ln>
                    <a:noFill/>
                  </a:ln>
                  <a:solidFill>
                    <a:srgbClr val="480062"/>
                  </a:solidFill>
                  <a:effectLst/>
                  <a:uLnTx/>
                  <a:uFillTx/>
                  <a:latin typeface="Montserrat"/>
                  <a:ea typeface="Montserrat"/>
                  <a:cs typeface="Montserrat"/>
                  <a:sym typeface="Montserrat"/>
                </a:rPr>
                <a:t>pgaven</a:t>
              </a: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 er spændende og sjov</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6" name="Gruppe 45">
              <a:extLst>
                <a:ext uri="{FF2B5EF4-FFF2-40B4-BE49-F238E27FC236}">
                  <a16:creationId xmlns:a16="http://schemas.microsoft.com/office/drawing/2014/main" id="{B7B15D33-5F61-E812-A143-ABF5B485A87D}"/>
                </a:ext>
              </a:extLst>
            </p:cNvPr>
            <p:cNvGrpSpPr/>
            <p:nvPr/>
          </p:nvGrpSpPr>
          <p:grpSpPr>
            <a:xfrm>
              <a:off x="1195128" y="3833015"/>
              <a:ext cx="441899" cy="441899"/>
              <a:chOff x="452280" y="1951053"/>
              <a:chExt cx="217689" cy="217689"/>
            </a:xfrm>
          </p:grpSpPr>
          <p:sp>
            <p:nvSpPr>
              <p:cNvPr id="47" name="Google Shape;111;p3">
                <a:extLst>
                  <a:ext uri="{FF2B5EF4-FFF2-40B4-BE49-F238E27FC236}">
                    <a16:creationId xmlns:a16="http://schemas.microsoft.com/office/drawing/2014/main" id="{9D4DBC8B-45BC-DFE9-B1E9-0821A7DA19E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8" name="Google Shape;118;p3">
                <a:extLst>
                  <a:ext uri="{FF2B5EF4-FFF2-40B4-BE49-F238E27FC236}">
                    <a16:creationId xmlns:a16="http://schemas.microsoft.com/office/drawing/2014/main" id="{496CB08C-C1B5-A4A4-0CA6-6C61687B2463}"/>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grpSp>
      <p:grpSp>
        <p:nvGrpSpPr>
          <p:cNvPr id="49" name="Gruppe 48">
            <a:extLst>
              <a:ext uri="{FF2B5EF4-FFF2-40B4-BE49-F238E27FC236}">
                <a16:creationId xmlns:a16="http://schemas.microsoft.com/office/drawing/2014/main" id="{700B60A8-2782-E854-1027-802A7290762F}"/>
              </a:ext>
            </a:extLst>
          </p:cNvPr>
          <p:cNvGrpSpPr/>
          <p:nvPr/>
        </p:nvGrpSpPr>
        <p:grpSpPr>
          <a:xfrm>
            <a:off x="597274" y="3851761"/>
            <a:ext cx="8570270" cy="441899"/>
            <a:chOff x="1195128" y="3833015"/>
            <a:chExt cx="8570270" cy="441899"/>
          </a:xfrm>
        </p:grpSpPr>
        <p:sp>
          <p:nvSpPr>
            <p:cNvPr id="50" name="Google Shape;116;p3">
              <a:extLst>
                <a:ext uri="{FF2B5EF4-FFF2-40B4-BE49-F238E27FC236}">
                  <a16:creationId xmlns:a16="http://schemas.microsoft.com/office/drawing/2014/main" id="{4673607A-6E08-E89D-6C6B-F11FEEB00220}"/>
                </a:ext>
              </a:extLst>
            </p:cNvPr>
            <p:cNvSpPr txBox="1"/>
            <p:nvPr/>
          </p:nvSpPr>
          <p:spPr>
            <a:xfrm>
              <a:off x="1761762" y="3869725"/>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At jeg bliver taget godt imod</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1" name="Gruppe 50">
              <a:extLst>
                <a:ext uri="{FF2B5EF4-FFF2-40B4-BE49-F238E27FC236}">
                  <a16:creationId xmlns:a16="http://schemas.microsoft.com/office/drawing/2014/main" id="{2DEC100B-D454-9012-784C-AC731D04A0C1}"/>
                </a:ext>
              </a:extLst>
            </p:cNvPr>
            <p:cNvGrpSpPr/>
            <p:nvPr/>
          </p:nvGrpSpPr>
          <p:grpSpPr>
            <a:xfrm>
              <a:off x="1195128" y="3833015"/>
              <a:ext cx="441899" cy="441899"/>
              <a:chOff x="452280" y="1951053"/>
              <a:chExt cx="217689" cy="217689"/>
            </a:xfrm>
          </p:grpSpPr>
          <p:sp>
            <p:nvSpPr>
              <p:cNvPr id="52" name="Google Shape;111;p3">
                <a:extLst>
                  <a:ext uri="{FF2B5EF4-FFF2-40B4-BE49-F238E27FC236}">
                    <a16:creationId xmlns:a16="http://schemas.microsoft.com/office/drawing/2014/main" id="{C0B2EBC8-BB9B-F3DE-6CD5-A96E4F5957DE}"/>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3" name="Google Shape;118;p3">
                <a:extLst>
                  <a:ext uri="{FF2B5EF4-FFF2-40B4-BE49-F238E27FC236}">
                    <a16:creationId xmlns:a16="http://schemas.microsoft.com/office/drawing/2014/main" id="{2E4BE631-97D3-6149-6A81-491513026441}"/>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grpSp>
      <p:grpSp>
        <p:nvGrpSpPr>
          <p:cNvPr id="54" name="Gruppe 53">
            <a:extLst>
              <a:ext uri="{FF2B5EF4-FFF2-40B4-BE49-F238E27FC236}">
                <a16:creationId xmlns:a16="http://schemas.microsoft.com/office/drawing/2014/main" id="{EE873FA9-9FDF-963C-9FB8-8752ECCA4889}"/>
              </a:ext>
            </a:extLst>
          </p:cNvPr>
          <p:cNvGrpSpPr/>
          <p:nvPr/>
        </p:nvGrpSpPr>
        <p:grpSpPr>
          <a:xfrm>
            <a:off x="597274" y="4462298"/>
            <a:ext cx="8570270" cy="441899"/>
            <a:chOff x="1195128" y="3833015"/>
            <a:chExt cx="8570270" cy="441899"/>
          </a:xfrm>
        </p:grpSpPr>
        <p:sp>
          <p:nvSpPr>
            <p:cNvPr id="55" name="Google Shape;116;p3">
              <a:extLst>
                <a:ext uri="{FF2B5EF4-FFF2-40B4-BE49-F238E27FC236}">
                  <a16:creationId xmlns:a16="http://schemas.microsoft.com/office/drawing/2014/main" id="{F7FA5F09-9A65-14CB-D42A-64D156B38FF4}"/>
                </a:ext>
              </a:extLst>
            </p:cNvPr>
            <p:cNvSpPr txBox="1"/>
            <p:nvPr/>
          </p:nvSpPr>
          <p:spPr>
            <a:xfrm>
              <a:off x="1761762" y="3869320"/>
              <a:ext cx="8003636"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800" dirty="0">
                  <a:solidFill>
                    <a:srgbClr val="480062"/>
                  </a:solidFill>
                  <a:latin typeface="Montserrat"/>
                  <a:ea typeface="Montserrat"/>
                  <a:cs typeface="Montserrat"/>
                  <a:sym typeface="Montserrat"/>
                </a:rPr>
                <a:t>At j</a:t>
              </a:r>
              <a:r>
                <a:rPr kumimoji="0" lang="da-DK" sz="1800" b="0" i="0" u="none" strike="noStrike" kern="0" cap="none" spc="0" normalizeH="0" baseline="0" noProof="0" dirty="0">
                  <a:ln>
                    <a:noFill/>
                  </a:ln>
                  <a:solidFill>
                    <a:srgbClr val="480062"/>
                  </a:solidFill>
                  <a:effectLst/>
                  <a:uLnTx/>
                  <a:uFillTx/>
                  <a:latin typeface="Montserrat"/>
                  <a:ea typeface="Montserrat"/>
                  <a:cs typeface="Montserrat"/>
                  <a:sym typeface="Montserrat"/>
                </a:rPr>
                <a:t>eg bliver bliver lært godt op</a:t>
              </a:r>
              <a:endParaRPr kumimoji="0" lang="da-DK" sz="11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6" name="Gruppe 55">
              <a:extLst>
                <a:ext uri="{FF2B5EF4-FFF2-40B4-BE49-F238E27FC236}">
                  <a16:creationId xmlns:a16="http://schemas.microsoft.com/office/drawing/2014/main" id="{24E15D52-42D3-5811-BEA4-CDCD7DF1D635}"/>
                </a:ext>
              </a:extLst>
            </p:cNvPr>
            <p:cNvGrpSpPr/>
            <p:nvPr/>
          </p:nvGrpSpPr>
          <p:grpSpPr>
            <a:xfrm>
              <a:off x="1195128" y="3833015"/>
              <a:ext cx="441899" cy="441899"/>
              <a:chOff x="452280" y="1951053"/>
              <a:chExt cx="217689" cy="217689"/>
            </a:xfrm>
          </p:grpSpPr>
          <p:sp>
            <p:nvSpPr>
              <p:cNvPr id="57" name="Google Shape;111;p3">
                <a:extLst>
                  <a:ext uri="{FF2B5EF4-FFF2-40B4-BE49-F238E27FC236}">
                    <a16:creationId xmlns:a16="http://schemas.microsoft.com/office/drawing/2014/main" id="{9F1AAD28-CC3E-A964-3088-84D42A60757C}"/>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58" name="Google Shape;118;p3">
                <a:extLst>
                  <a:ext uri="{FF2B5EF4-FFF2-40B4-BE49-F238E27FC236}">
                    <a16:creationId xmlns:a16="http://schemas.microsoft.com/office/drawing/2014/main" id="{2EBEDF05-5D7C-26A2-3213-DADCA23E9C1C}"/>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grpSp>
    </p:spTree>
    <p:extLst>
      <p:ext uri="{BB962C8B-B14F-4D97-AF65-F5344CB8AC3E}">
        <p14:creationId xmlns:p14="http://schemas.microsoft.com/office/powerpoint/2010/main" val="4238907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57E7BACF-6417-B466-6F9F-7C519DCAECFE}"/>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5252A7A-65B8-2E0A-259A-70898AD74347}"/>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95099DF7-35E3-700F-CD45-36D71669DA4B}"/>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E6472017-CDEA-D04B-AE75-4D2905BF442E}"/>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55B269EB-CC38-2C31-1277-4D9A30C40E9F}"/>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7BB52989-DFD3-7977-7141-85B216DB6FAF}"/>
              </a:ext>
            </a:extLst>
          </p:cNvPr>
          <p:cNvSpPr txBox="1"/>
          <p:nvPr/>
        </p:nvSpPr>
        <p:spPr>
          <a:xfrm>
            <a:off x="1079683" y="3361012"/>
            <a:ext cx="7746634"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er sammen med mine venner</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28D91F74-0D2E-0EAA-7300-24D89889EAF6}"/>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74CBE4FD-0C7C-6CF9-A0A7-E9C22C2D1C5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BA0AAAA9-D447-43B3-4567-5900020D939B}"/>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1</a:t>
              </a:r>
              <a:endParaRPr sz="4000" dirty="0"/>
            </a:p>
          </p:txBody>
        </p:sp>
      </p:grpSp>
    </p:spTree>
    <p:extLst>
      <p:ext uri="{BB962C8B-B14F-4D97-AF65-F5344CB8AC3E}">
        <p14:creationId xmlns:p14="http://schemas.microsoft.com/office/powerpoint/2010/main" val="4220924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5ADBC4B3-C3F1-B9E8-B979-D881EE54CAF5}"/>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FEB7DB2-7034-2156-6908-5C0EFB7EC8A5}"/>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B4FD933D-DE23-C0AD-1E77-B57FF5B9E97B}"/>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C9DC049-5F5C-9ADA-4469-D30BB1235CD8}"/>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9A1492DF-7E8A-CCA8-5179-9DEB9970E266}"/>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290A8D56-F579-266A-717C-3F6844B29E9B}"/>
              </a:ext>
            </a:extLst>
          </p:cNvPr>
          <p:cNvSpPr txBox="1"/>
          <p:nvPr/>
        </p:nvSpPr>
        <p:spPr>
          <a:xfrm>
            <a:off x="605309" y="3361012"/>
            <a:ext cx="8695382"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opgaven er spændende og sjov</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1F942EED-8598-694A-7757-EE91E6DF4F60}"/>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9AD21D51-5FCE-88BE-D9E5-3C4FF187FEF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4E037757-A6C2-5765-1B4E-83E22681A6F7}"/>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2</a:t>
              </a:r>
              <a:endParaRPr sz="4000" dirty="0"/>
            </a:p>
          </p:txBody>
        </p:sp>
      </p:grpSp>
    </p:spTree>
    <p:extLst>
      <p:ext uri="{BB962C8B-B14F-4D97-AF65-F5344CB8AC3E}">
        <p14:creationId xmlns:p14="http://schemas.microsoft.com/office/powerpoint/2010/main" val="846125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EE567B8E-07CD-1EEA-3EF8-54608E1BE97C}"/>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7A7D2E93-5EFD-F636-310B-DC4D718C1D33}"/>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E34D5605-E424-DBBB-00D0-2A9196765240}"/>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9EC55026-4B64-C52D-4C1C-83C01727CB91}"/>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F13E5CEB-DF57-6EC4-BF5B-D9CF6F20FFCF}"/>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AD9D8BE7-320C-C49A-B24F-9CEA9A9A4EF0}"/>
              </a:ext>
            </a:extLst>
          </p:cNvPr>
          <p:cNvSpPr txBox="1"/>
          <p:nvPr/>
        </p:nvSpPr>
        <p:spPr>
          <a:xfrm>
            <a:off x="605309" y="3361012"/>
            <a:ext cx="8695382"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bliver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taget godt imod</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9B3B06D5-8418-4675-7CA3-459D7B5073B9}"/>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EC4A49AF-E504-62FC-BA3A-E727B08CAACC}"/>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F26560B3-4B7C-573D-7CBE-8DA56C7509CA}"/>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3</a:t>
              </a:r>
              <a:endParaRPr sz="4000" dirty="0"/>
            </a:p>
          </p:txBody>
        </p:sp>
      </p:grpSp>
    </p:spTree>
    <p:extLst>
      <p:ext uri="{BB962C8B-B14F-4D97-AF65-F5344CB8AC3E}">
        <p14:creationId xmlns:p14="http://schemas.microsoft.com/office/powerpoint/2010/main" val="4257463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9170962F-A3D5-B2FE-DF4A-4A1EE717ACAE}"/>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2FDC381-6EF4-1BE4-0E96-7B8E3A1B4FAC}"/>
              </a:ext>
            </a:extLst>
          </p:cNvPr>
          <p:cNvSpPr txBox="1"/>
          <p:nvPr/>
        </p:nvSpPr>
        <p:spPr>
          <a:xfrm>
            <a:off x="2073166" y="2456976"/>
            <a:ext cx="5759666"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480062"/>
                </a:solidFill>
                <a:latin typeface="Montserrat" pitchFamily="2" charset="77"/>
                <a:ea typeface="Montserrat Medium"/>
                <a:cs typeface="Montserrat Medium"/>
                <a:sym typeface="Montserrat Medium"/>
              </a:rPr>
              <a:t>Hvis jeg skal have en god oplevelse som frivillig, er det vigtigt…</a:t>
            </a:r>
            <a:endParaRPr lang="da-DK" sz="2000" dirty="0">
              <a:latin typeface="Montserrat" pitchFamily="2" charset="77"/>
            </a:endParaRPr>
          </a:p>
        </p:txBody>
      </p:sp>
      <p:pic>
        <p:nvPicPr>
          <p:cNvPr id="7" name="Google Shape;101;p2" descr="Et billede, der indeholder tekst&#10;&#10;Automatisk genereret beskrivelse">
            <a:extLst>
              <a:ext uri="{FF2B5EF4-FFF2-40B4-BE49-F238E27FC236}">
                <a16:creationId xmlns:a16="http://schemas.microsoft.com/office/drawing/2014/main" id="{38A87E1A-3DAA-CB93-DE41-39953A04C25F}"/>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A59A0E32-4284-DE6A-9622-DE20E3E88A86}"/>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HJØRNEØVELSE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F9EE22BA-AAB1-BDCC-2BE8-69E36F73AD2E}"/>
              </a:ext>
            </a:extLst>
          </p:cNvPr>
          <p:cNvPicPr>
            <a:picLocks noChangeAspect="1"/>
          </p:cNvPicPr>
          <p:nvPr/>
        </p:nvPicPr>
        <p:blipFill>
          <a:blip r:embed="rId4"/>
          <a:stretch>
            <a:fillRect/>
          </a:stretch>
        </p:blipFill>
        <p:spPr>
          <a:xfrm>
            <a:off x="512431" y="439024"/>
            <a:ext cx="539339" cy="539339"/>
          </a:xfrm>
          <a:prstGeom prst="rect">
            <a:avLst/>
          </a:prstGeom>
        </p:spPr>
      </p:pic>
      <p:sp>
        <p:nvSpPr>
          <p:cNvPr id="39" name="Google Shape;116;p3">
            <a:extLst>
              <a:ext uri="{FF2B5EF4-FFF2-40B4-BE49-F238E27FC236}">
                <a16:creationId xmlns:a16="http://schemas.microsoft.com/office/drawing/2014/main" id="{9813338A-1986-3BF8-996D-57D3AC6FB41D}"/>
              </a:ext>
            </a:extLst>
          </p:cNvPr>
          <p:cNvSpPr txBox="1"/>
          <p:nvPr/>
        </p:nvSpPr>
        <p:spPr>
          <a:xfrm>
            <a:off x="605309" y="3361012"/>
            <a:ext cx="8695382"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…at jeg bliver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u="none" strike="noStrike" kern="0" cap="none" spc="0" normalizeH="0" baseline="0" noProof="0" dirty="0">
                <a:ln>
                  <a:noFill/>
                </a:ln>
                <a:solidFill>
                  <a:srgbClr val="480062"/>
                </a:solidFill>
                <a:effectLst/>
                <a:uLnTx/>
                <a:uFillTx/>
                <a:latin typeface="Montserrat Medium" pitchFamily="2" charset="77"/>
                <a:ea typeface="Montserrat"/>
                <a:cs typeface="Montserrat"/>
                <a:sym typeface="Montserrat"/>
              </a:rPr>
              <a:t>lært godt op</a:t>
            </a:r>
            <a:endParaRPr kumimoji="0" lang="da-DK" sz="4000" u="none" strike="noStrike" kern="0" cap="none" spc="0" normalizeH="0" baseline="0" noProof="0" dirty="0">
              <a:ln>
                <a:noFill/>
              </a:ln>
              <a:solidFill>
                <a:srgbClr val="000000"/>
              </a:solidFill>
              <a:effectLst/>
              <a:uLnTx/>
              <a:uFillTx/>
              <a:latin typeface="Montserrat Medium" pitchFamily="2" charset="77"/>
              <a:sym typeface="Arial"/>
            </a:endParaRPr>
          </a:p>
        </p:txBody>
      </p:sp>
      <p:grpSp>
        <p:nvGrpSpPr>
          <p:cNvPr id="40" name="Gruppe 39">
            <a:extLst>
              <a:ext uri="{FF2B5EF4-FFF2-40B4-BE49-F238E27FC236}">
                <a16:creationId xmlns:a16="http://schemas.microsoft.com/office/drawing/2014/main" id="{F1F7942A-94F3-0CE5-D798-D57801BDBE6D}"/>
              </a:ext>
            </a:extLst>
          </p:cNvPr>
          <p:cNvGrpSpPr/>
          <p:nvPr/>
        </p:nvGrpSpPr>
        <p:grpSpPr>
          <a:xfrm>
            <a:off x="4732051" y="1953058"/>
            <a:ext cx="441899" cy="441899"/>
            <a:chOff x="452280" y="1951053"/>
            <a:chExt cx="217689" cy="217689"/>
          </a:xfrm>
        </p:grpSpPr>
        <p:sp>
          <p:nvSpPr>
            <p:cNvPr id="41" name="Google Shape;111;p3">
              <a:extLst>
                <a:ext uri="{FF2B5EF4-FFF2-40B4-BE49-F238E27FC236}">
                  <a16:creationId xmlns:a16="http://schemas.microsoft.com/office/drawing/2014/main" id="{00DEF3A5-B5B7-12CA-B50B-DA01BBC6629D}"/>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42" name="Google Shape;118;p3">
              <a:extLst>
                <a:ext uri="{FF2B5EF4-FFF2-40B4-BE49-F238E27FC236}">
                  <a16:creationId xmlns:a16="http://schemas.microsoft.com/office/drawing/2014/main" id="{1F9B7A7D-0083-B11E-9402-38F65E78736D}"/>
                </a:ext>
              </a:extLst>
            </p:cNvPr>
            <p:cNvSpPr txBox="1"/>
            <p:nvPr/>
          </p:nvSpPr>
          <p:spPr>
            <a:xfrm>
              <a:off x="487686" y="1968937"/>
              <a:ext cx="146876" cy="1819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lt1"/>
                  </a:solidFill>
                  <a:latin typeface="Montserrat Alternates Medium"/>
                  <a:ea typeface="Montserrat Alternates Medium"/>
                  <a:cs typeface="Montserrat Alternates Medium"/>
                  <a:sym typeface="Montserrat Alternates Medium"/>
                </a:rPr>
                <a:t>4</a:t>
              </a:r>
              <a:endParaRPr sz="4000" dirty="0"/>
            </a:p>
          </p:txBody>
        </p:sp>
      </p:grpSp>
    </p:spTree>
    <p:extLst>
      <p:ext uri="{BB962C8B-B14F-4D97-AF65-F5344CB8AC3E}">
        <p14:creationId xmlns:p14="http://schemas.microsoft.com/office/powerpoint/2010/main" val="3664445261"/>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2013 – 2022 Tema">
  <a:themeElements>
    <a:clrScheme name="Office 2013 – 2022 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2719</Words>
  <Application>Microsoft Macintosh PowerPoint</Application>
  <PresentationFormat>A4-papir (210 x 297 mm)</PresentationFormat>
  <Paragraphs>246</Paragraphs>
  <Slides>21</Slides>
  <Notes>21</Notes>
  <HiddenSlides>0</HiddenSlides>
  <MMClips>0</MMClips>
  <ScaleCrop>false</ScaleCrop>
  <HeadingPairs>
    <vt:vector size="6" baseType="variant">
      <vt:variant>
        <vt:lpstr>Benyttede skrifttyper</vt:lpstr>
      </vt:variant>
      <vt:variant>
        <vt:i4>6</vt:i4>
      </vt:variant>
      <vt:variant>
        <vt:lpstr>Tema</vt:lpstr>
      </vt:variant>
      <vt:variant>
        <vt:i4>2</vt:i4>
      </vt:variant>
      <vt:variant>
        <vt:lpstr>Slidetitler</vt:lpstr>
      </vt:variant>
      <vt:variant>
        <vt:i4>21</vt:i4>
      </vt:variant>
    </vt:vector>
  </HeadingPairs>
  <TitlesOfParts>
    <vt:vector size="29" baseType="lpstr">
      <vt:lpstr>Montserrat Light</vt:lpstr>
      <vt:lpstr>Arial</vt:lpstr>
      <vt:lpstr>Montserrat</vt:lpstr>
      <vt:lpstr>Montserrat Alternates Medium</vt:lpstr>
      <vt:lpstr>Calibri</vt:lpstr>
      <vt:lpstr>Montserrat Medium</vt:lpstr>
      <vt:lpstr>Office-tema</vt:lpstr>
      <vt:lpstr>Office 2013 – 2022 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78</cp:revision>
  <dcterms:created xsi:type="dcterms:W3CDTF">2022-08-09T11:08:44Z</dcterms:created>
  <dcterms:modified xsi:type="dcterms:W3CDTF">2024-12-29T10:50:54Z</dcterms:modified>
</cp:coreProperties>
</file>