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
  </p:notesMasterIdLst>
  <p:sldIdLst>
    <p:sldId id="277" r:id="rId2"/>
    <p:sldId id="278" r:id="rId3"/>
    <p:sldId id="301" r:id="rId4"/>
    <p:sldId id="302" r:id="rId5"/>
    <p:sldId id="303" r:id="rId6"/>
    <p:sldId id="304" r:id="rId7"/>
  </p:sldIdLst>
  <p:sldSz cx="9906000" cy="6858000" type="A4"/>
  <p:notesSz cx="6858000" cy="9144000"/>
  <p:embeddedFontLst>
    <p:embeddedFont>
      <p:font typeface="Montserrat" pitchFamily="2" charset="77"/>
      <p:regular r:id="rId9"/>
      <p:bold r:id="rId10"/>
      <p:italic r:id="rId11"/>
      <p:boldItalic r:id="rId12"/>
    </p:embeddedFont>
    <p:embeddedFont>
      <p:font typeface="Montserrat Light" pitchFamily="2" charset="77"/>
      <p:regular r:id="rId13"/>
      <p:bold r:id="rId14"/>
      <p:italic r:id="rId15"/>
      <p:boldItalic r:id="rId14"/>
    </p:embeddedFont>
    <p:embeddedFont>
      <p:font typeface="Montserrat Medium" pitchFamily="2" charset="77"/>
      <p:regular r:id="rId16"/>
      <p:bold r:id="rId17"/>
      <p:italic r:id="rId18"/>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g1jgg7uJk4Dtq/lb/hr0rg832FZ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2" clrIdx="0"/>
  <p:cmAuthor id="1" name="Sanne Sørensen"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18CFF"/>
    <a:srgbClr val="FF9E00"/>
    <a:srgbClr val="480062"/>
    <a:srgbClr val="FFFB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93"/>
    <p:restoredTop sz="89843"/>
  </p:normalViewPr>
  <p:slideViewPr>
    <p:cSldViewPr snapToGrid="0">
      <p:cViewPr varScale="1">
        <p:scale>
          <a:sx n="119" d="100"/>
          <a:sy n="119" d="100"/>
        </p:scale>
        <p:origin x="132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2.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8.fntdata"/><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87D1BE0F-6C61-C0A1-3FB9-7387711AAE77}"/>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80B89EF2-D575-A571-8EAA-4D12A7E3D07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C7D3D6F2-FF11-810E-3ED2-63DAFB821B0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5612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1551D6C-C4C9-9422-6A91-AE83453ED703}"/>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2E75FB5E-BA50-5E39-1629-191AD904D11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743581C8-3371-364F-1F4F-BE254E2F522E}"/>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6565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28553F41-5027-F173-30A8-CD0D4C396CD8}"/>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1BDA3409-67D8-6D4C-ED84-D6F790B184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2BCAD42D-BE21-A8FA-FEF4-39A1B7F8841B}"/>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1647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F028B0C-B2DF-D678-50D4-E995527209B6}"/>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F31C5490-DACF-0AE9-3563-1EFB7574997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B9DBD590-6752-8BF5-8933-081B42EFF59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6961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553428"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u="none" strike="noStrike" cap="none" dirty="0">
                <a:solidFill>
                  <a:srgbClr val="FFFCEE"/>
                </a:solidFill>
                <a:latin typeface="Montserrat" pitchFamily="2" charset="77"/>
                <a:ea typeface="Montserrat Light"/>
                <a:cs typeface="Montserrat Light"/>
                <a:sym typeface="Montserrat Light"/>
              </a:rPr>
              <a:t>Denne workshop har til formål at introducere de unge til frivillighed og til muligheden for at starte op som frivillig som del af </a:t>
            </a:r>
            <a:r>
              <a:rPr lang="da-DK" dirty="0" err="1">
                <a:solidFill>
                  <a:srgbClr val="FFFCEE"/>
                </a:solidFill>
                <a:latin typeface="Montserrat" pitchFamily="2" charset="77"/>
                <a:ea typeface="Montserrat Light"/>
                <a:cs typeface="Montserrat Light"/>
                <a:sym typeface="Montserrat Light"/>
              </a:rPr>
              <a:t>STU</a:t>
            </a:r>
            <a:r>
              <a:rPr lang="da-DK" sz="1400" u="none" strike="noStrike" cap="none" dirty="0" err="1">
                <a:solidFill>
                  <a:srgbClr val="FFFCEE"/>
                </a:solidFill>
                <a:latin typeface="Montserrat" pitchFamily="2" charset="77"/>
                <a:ea typeface="Montserrat Light"/>
                <a:cs typeface="Montserrat Light"/>
                <a:sym typeface="Montserrat Light"/>
              </a:rPr>
              <a:t>’en</a:t>
            </a:r>
            <a:r>
              <a:rPr lang="da-DK" sz="1400" u="none" strike="noStrike" cap="none" dirty="0">
                <a:solidFill>
                  <a:srgbClr val="FFFCEE"/>
                </a:solidFill>
                <a:latin typeface="Montserrat" pitchFamily="2" charset="77"/>
                <a:ea typeface="Montserrat Light"/>
                <a:cs typeface="Montserrat Light"/>
                <a:sym typeface="Montserrat Light"/>
              </a:rPr>
              <a:t>. Derudover har den til formål at skabe refleksioner hos de unge om deres egne potentialer og ressourcer for at blive frivillige.</a:t>
            </a:r>
            <a:endParaRPr lang="da-DK" dirty="0">
              <a:solidFill>
                <a:srgbClr val="FFFCEE"/>
              </a:solidFill>
              <a:latin typeface="Montserrat" pitchFamily="2" charset="77"/>
            </a:endParaRPr>
          </a:p>
        </p:txBody>
      </p:sp>
      <p:sp>
        <p:nvSpPr>
          <p:cNvPr id="91" name="Google Shape;91;p1"/>
          <p:cNvSpPr txBox="1"/>
          <p:nvPr/>
        </p:nvSpPr>
        <p:spPr>
          <a:xfrm>
            <a:off x="452281" y="2136620"/>
            <a:ext cx="5860383" cy="42472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chemeClr val="bg1"/>
                </a:solidFill>
                <a:latin typeface="Montserrat Medium"/>
                <a:ea typeface="Montserrat Medium"/>
                <a:cs typeface="Montserrat Medium"/>
                <a:sym typeface="Montserrat Medium"/>
              </a:rPr>
              <a:t>Varighed: </a:t>
            </a:r>
            <a:r>
              <a:rPr lang="da-DK" dirty="0">
                <a:solidFill>
                  <a:schemeClr val="bg1"/>
                </a:solidFill>
                <a:latin typeface="Montserrat" pitchFamily="2" charset="77"/>
                <a:ea typeface="Montserrat Medium"/>
                <a:cs typeface="Montserrat Medium"/>
                <a:sym typeface="Montserrat Light"/>
              </a:rPr>
              <a:t>1-2 timer</a:t>
            </a:r>
            <a:br>
              <a:rPr lang="da-DK" sz="1400" dirty="0">
                <a:solidFill>
                  <a:schemeClr val="bg1"/>
                </a:solidFill>
                <a:latin typeface="Montserrat Medium"/>
                <a:ea typeface="Montserrat Medium"/>
                <a:cs typeface="Montserrat Medium"/>
                <a:sym typeface="Montserrat Medium"/>
              </a:rPr>
            </a:br>
            <a:r>
              <a:rPr lang="da-DK" sz="1400" dirty="0">
                <a:solidFill>
                  <a:schemeClr val="bg1"/>
                </a:solidFill>
                <a:latin typeface="Montserrat Medium"/>
                <a:ea typeface="Montserrat Medium"/>
                <a:cs typeface="Montserrat Medium"/>
                <a:sym typeface="Montserrat Medium"/>
              </a:rPr>
              <a:t>Deltagere: </a:t>
            </a:r>
            <a:r>
              <a:rPr lang="da-DK" sz="1400" dirty="0">
                <a:solidFill>
                  <a:schemeClr val="bg1"/>
                </a:solidFill>
                <a:latin typeface="Montserrat" pitchFamily="2" charset="77"/>
                <a:ea typeface="Montserrat Medium"/>
                <a:cs typeface="Montserrat Medium"/>
                <a:sym typeface="Montserrat Light"/>
              </a:rPr>
              <a:t>10</a:t>
            </a:r>
            <a:r>
              <a:rPr lang="da-DK" dirty="0">
                <a:solidFill>
                  <a:schemeClr val="bg1"/>
                </a:solidFill>
                <a:latin typeface="Montserrat" pitchFamily="2" charset="77"/>
                <a:ea typeface="Montserrat Light"/>
                <a:cs typeface="Montserrat Light"/>
                <a:sym typeface="Montserrat Light"/>
              </a:rPr>
              <a:t>-40 unge, undervisere og evt. foreninger</a:t>
            </a:r>
            <a:endParaRPr lang="da-DK" dirty="0">
              <a:solidFill>
                <a:schemeClr val="bg1"/>
              </a:solidFill>
              <a:latin typeface="Montserrat" pitchFamily="2" charset="77"/>
              <a:ea typeface="Montserrat Light"/>
            </a:endParaRPr>
          </a:p>
          <a:p>
            <a:pPr marL="0" marR="0" lvl="0" indent="0" algn="l" rtl="0">
              <a:lnSpc>
                <a:spcPct val="150000"/>
              </a:lnSpc>
              <a:spcBef>
                <a:spcPts val="0"/>
              </a:spcBef>
              <a:spcAft>
                <a:spcPts val="0"/>
              </a:spcAft>
              <a:buNone/>
            </a:pPr>
            <a:endParaRPr lang="da-DK" sz="1400" dirty="0">
              <a:solidFill>
                <a:schemeClr val="bg1"/>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chemeClr val="bg1"/>
                </a:solidFill>
                <a:latin typeface="Montserrat Medium"/>
                <a:ea typeface="Montserrat Medium"/>
                <a:cs typeface="Montserrat Medium"/>
                <a:sym typeface="Montserrat Medium"/>
              </a:rPr>
              <a:t>Forberedelse</a:t>
            </a:r>
            <a:endParaRPr dirty="0">
              <a:solidFill>
                <a:schemeClr val="bg1"/>
              </a:solidFill>
            </a:endParaRPr>
          </a:p>
          <a:p>
            <a:pPr marL="171450" marR="0" lvl="0" indent="-171450" algn="l" rtl="0">
              <a:lnSpc>
                <a:spcPct val="150000"/>
              </a:lnSpc>
              <a:spcBef>
                <a:spcPts val="0"/>
              </a:spcBef>
              <a:spcAft>
                <a:spcPts val="0"/>
              </a:spcAft>
              <a:buClr>
                <a:schemeClr val="bg1"/>
              </a:buClr>
              <a:buSzPts val="1200"/>
              <a:buFont typeface="Arial" panose="020B0604020202020204" pitchFamily="34" charset="0"/>
              <a:buChar char="•"/>
            </a:pPr>
            <a:r>
              <a:rPr lang="da-DK" sz="1200" u="none" strike="noStrike" cap="none" dirty="0">
                <a:solidFill>
                  <a:schemeClr val="bg1"/>
                </a:solidFill>
                <a:latin typeface="Montserrat" pitchFamily="2" charset="77"/>
                <a:ea typeface="Montserrat Light"/>
                <a:cs typeface="Montserrat Light"/>
                <a:sym typeface="Montserrat Light"/>
              </a:rPr>
              <a:t>Lav evt. PowerPoint show – se skabelon i mappen og gør den til dit eget</a:t>
            </a:r>
            <a:endParaRPr lang="da-DK" dirty="0">
              <a:solidFill>
                <a:schemeClr val="bg1"/>
              </a:solidFill>
              <a:latin typeface="Montserrat" pitchFamily="2" charset="77"/>
              <a:ea typeface="Montserrat Light"/>
            </a:endParaRPr>
          </a:p>
          <a:p>
            <a:pPr marL="171450" marR="0" lvl="0" indent="-171450" algn="l" rtl="0">
              <a:lnSpc>
                <a:spcPct val="150000"/>
              </a:lnSpc>
              <a:spcBef>
                <a:spcPts val="0"/>
              </a:spcBef>
              <a:spcAft>
                <a:spcPts val="0"/>
              </a:spcAft>
              <a:buClr>
                <a:schemeClr val="bg1"/>
              </a:buClr>
              <a:buSzPts val="1200"/>
              <a:buFont typeface="Arial" panose="020B0604020202020204" pitchFamily="34" charset="0"/>
              <a:buChar char="•"/>
            </a:pPr>
            <a:r>
              <a:rPr lang="da-DK" sz="1200" u="none" strike="noStrike" cap="none" dirty="0">
                <a:solidFill>
                  <a:schemeClr val="bg1"/>
                </a:solidFill>
                <a:latin typeface="Montserrat" pitchFamily="2" charset="77"/>
                <a:ea typeface="Montserrat Light"/>
                <a:cs typeface="Montserrat Light"/>
                <a:sym typeface="Montserrat Light"/>
              </a:rPr>
              <a:t>Planlæg med undervisere og evt. foreninger, som deltager</a:t>
            </a:r>
            <a:endParaRPr lang="da-DK" dirty="0">
              <a:solidFill>
                <a:schemeClr val="bg1"/>
              </a:solidFill>
              <a:latin typeface="Montserrat" pitchFamily="2" charset="77"/>
              <a:ea typeface="Montserrat Light"/>
            </a:endParaRPr>
          </a:p>
          <a:p>
            <a:pPr marL="171450" marR="0" lvl="0" indent="-171450" algn="l" rtl="0">
              <a:lnSpc>
                <a:spcPct val="150000"/>
              </a:lnSpc>
              <a:spcBef>
                <a:spcPts val="0"/>
              </a:spcBef>
              <a:spcAft>
                <a:spcPts val="0"/>
              </a:spcAft>
              <a:buClr>
                <a:schemeClr val="bg1"/>
              </a:buClr>
              <a:buSzPts val="1200"/>
              <a:buFont typeface="Arial" panose="020B0604020202020204" pitchFamily="34" charset="0"/>
              <a:buChar char="•"/>
            </a:pPr>
            <a:r>
              <a:rPr lang="da-DK" sz="1200" u="none" strike="noStrike" cap="none" dirty="0">
                <a:solidFill>
                  <a:schemeClr val="bg1"/>
                </a:solidFill>
                <a:latin typeface="Montserrat" pitchFamily="2" charset="77"/>
                <a:ea typeface="Montserrat Light"/>
                <a:cs typeface="Montserrat Light"/>
                <a:sym typeface="Montserrat Light"/>
              </a:rPr>
              <a:t>Hav planlagt dato og sted for møde med foreninger og opstart af frivillighed for unge på STU, så det bliver konkret for de unge</a:t>
            </a:r>
            <a:endParaRPr lang="da-DK" sz="1400" u="none" strike="noStrike" cap="none" dirty="0">
              <a:solidFill>
                <a:schemeClr val="bg1"/>
              </a:solidFill>
              <a:latin typeface="Montserrat" pitchFamily="2" charset="77"/>
              <a:sym typeface="Arial"/>
            </a:endParaRPr>
          </a:p>
          <a:p>
            <a:pPr marL="0" marR="0" lvl="0" indent="0" algn="l" rtl="0">
              <a:lnSpc>
                <a:spcPct val="150000"/>
              </a:lnSpc>
              <a:spcBef>
                <a:spcPts val="0"/>
              </a:spcBef>
              <a:spcAft>
                <a:spcPts val="0"/>
              </a:spcAft>
              <a:buNone/>
            </a:pPr>
            <a:endParaRPr lang="da-DK" sz="1400" dirty="0">
              <a:solidFill>
                <a:schemeClr val="bg1"/>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chemeClr val="bg1"/>
                </a:solidFill>
                <a:latin typeface="Montserrat Medium"/>
                <a:ea typeface="Montserrat Medium"/>
                <a:cs typeface="Montserrat Medium"/>
                <a:sym typeface="Montserrat Medium"/>
              </a:rPr>
              <a:t>Materialer</a:t>
            </a:r>
            <a:endParaRPr dirty="0">
              <a:solidFill>
                <a:schemeClr val="bg1"/>
              </a:solidFill>
            </a:endParaRPr>
          </a:p>
          <a:p>
            <a:pPr marL="171450" indent="-171450">
              <a:lnSpc>
                <a:spcPct val="150000"/>
              </a:lnSpc>
              <a:buClr>
                <a:schemeClr val="bg1"/>
              </a:buClr>
              <a:buSzPts val="1200"/>
              <a:buFont typeface="Arial"/>
              <a:buChar char="•"/>
            </a:pPr>
            <a:r>
              <a:rPr lang="da-DK" sz="1200" u="none" strike="noStrike" cap="none" dirty="0">
                <a:solidFill>
                  <a:schemeClr val="bg1"/>
                </a:solidFill>
                <a:latin typeface="Montserrat" pitchFamily="2" charset="77"/>
                <a:ea typeface="Montserrat Light"/>
                <a:cs typeface="Montserrat Light"/>
                <a:sym typeface="Montserrat Light"/>
              </a:rPr>
              <a:t>PowerPoint præsentation, du kan bruge som skabelon</a:t>
            </a:r>
            <a:endParaRPr lang="da-DK" sz="1400" u="none" strike="noStrike" cap="none" dirty="0">
              <a:solidFill>
                <a:schemeClr val="bg1"/>
              </a:solidFill>
              <a:latin typeface="Montserrat" pitchFamily="2" charset="77"/>
              <a:sym typeface="Arial"/>
            </a:endParaRPr>
          </a:p>
          <a:p>
            <a:pPr marL="171450" marR="0" lvl="0" indent="-171450" algn="l" rtl="0">
              <a:lnSpc>
                <a:spcPct val="150000"/>
              </a:lnSpc>
              <a:spcBef>
                <a:spcPts val="0"/>
              </a:spcBef>
              <a:spcAft>
                <a:spcPts val="0"/>
              </a:spcAft>
              <a:buClr>
                <a:schemeClr val="bg1"/>
              </a:buClr>
              <a:buSzPts val="1200"/>
              <a:buFont typeface="Arial"/>
              <a:buChar char="•"/>
            </a:pPr>
            <a:r>
              <a:rPr lang="da-DK" sz="1200" u="none" strike="noStrike" cap="none" dirty="0">
                <a:solidFill>
                  <a:schemeClr val="bg1"/>
                </a:solidFill>
                <a:latin typeface="Montserrat" pitchFamily="2" charset="77"/>
                <a:ea typeface="Montserrat Light"/>
                <a:cs typeface="Montserrat Light"/>
                <a:sym typeface="Montserrat Light"/>
              </a:rPr>
              <a:t>ØVELSE 1: Hjørneøvelse</a:t>
            </a:r>
            <a:endParaRPr lang="da-DK" sz="1400" u="none" strike="noStrike" cap="none" dirty="0">
              <a:solidFill>
                <a:schemeClr val="bg1"/>
              </a:solidFill>
              <a:latin typeface="Montserrat" pitchFamily="2" charset="77"/>
              <a:sym typeface="Arial"/>
            </a:endParaRPr>
          </a:p>
          <a:p>
            <a:pPr marL="171450" marR="0" lvl="0" indent="-171450" algn="l" rtl="0">
              <a:lnSpc>
                <a:spcPct val="150000"/>
              </a:lnSpc>
              <a:spcBef>
                <a:spcPts val="0"/>
              </a:spcBef>
              <a:spcAft>
                <a:spcPts val="0"/>
              </a:spcAft>
              <a:buClr>
                <a:schemeClr val="bg1"/>
              </a:buClr>
              <a:buSzPts val="1200"/>
              <a:buFont typeface="Arial"/>
              <a:buChar char="•"/>
            </a:pPr>
            <a:r>
              <a:rPr lang="da-DK" sz="1200" u="none" strike="noStrike" cap="none" dirty="0">
                <a:solidFill>
                  <a:schemeClr val="bg1"/>
                </a:solidFill>
                <a:latin typeface="Montserrat" pitchFamily="2" charset="77"/>
                <a:ea typeface="Montserrat Light"/>
                <a:cs typeface="Montserrat Light"/>
                <a:sym typeface="Montserrat Light"/>
              </a:rPr>
              <a:t>ØVELSE 2: Dilemmaøvelse</a:t>
            </a:r>
            <a:endParaRPr lang="da-DK" sz="1400" u="none" strike="noStrike" cap="none" dirty="0">
              <a:solidFill>
                <a:schemeClr val="bg1"/>
              </a:solidFill>
              <a:latin typeface="Montserrat" pitchFamily="2" charset="77"/>
              <a:sym typeface="Arial"/>
            </a:endParaRPr>
          </a:p>
          <a:p>
            <a:pPr marL="171450" marR="0" lvl="0" indent="-171450" algn="l" rtl="0">
              <a:lnSpc>
                <a:spcPct val="150000"/>
              </a:lnSpc>
              <a:spcBef>
                <a:spcPts val="0"/>
              </a:spcBef>
              <a:spcAft>
                <a:spcPts val="0"/>
              </a:spcAft>
              <a:buClr>
                <a:schemeClr val="bg1"/>
              </a:buClr>
              <a:buSzPts val="1200"/>
              <a:buFont typeface="Arial"/>
              <a:buChar char="•"/>
            </a:pPr>
            <a:r>
              <a:rPr lang="da-DK" sz="1200" u="none" strike="noStrike" cap="none" dirty="0">
                <a:solidFill>
                  <a:schemeClr val="bg1"/>
                </a:solidFill>
                <a:latin typeface="Montserrat" pitchFamily="2" charset="77"/>
                <a:ea typeface="Montserrat Light"/>
                <a:cs typeface="Montserrat Light"/>
                <a:sym typeface="Montserrat Light"/>
              </a:rPr>
              <a:t>Film om unge fra STU, som er frivillige</a:t>
            </a:r>
            <a:endParaRPr lang="da-DK" sz="1400" u="none" strike="noStrike" cap="none" dirty="0">
              <a:solidFill>
                <a:schemeClr val="bg1"/>
              </a:solidFill>
              <a:latin typeface="Montserrat" pitchFamily="2" charset="77"/>
              <a:sym typeface="Arial"/>
            </a:endParaRPr>
          </a:p>
        </p:txBody>
      </p:sp>
      <p:cxnSp>
        <p:nvCxnSpPr>
          <p:cNvPr id="92" name="Google Shape;92;p1"/>
          <p:cNvCxnSpPr>
            <a:cxnSpLocks/>
          </p:cNvCxnSpPr>
          <p:nvPr/>
        </p:nvCxnSpPr>
        <p:spPr>
          <a:xfrm>
            <a:off x="528177" y="2998000"/>
            <a:ext cx="5008472" cy="0"/>
          </a:xfrm>
          <a:prstGeom prst="straightConnector1">
            <a:avLst/>
          </a:prstGeom>
          <a:noFill/>
          <a:ln w="28575" cap="flat" cmpd="sng">
            <a:solidFill>
              <a:srgbClr val="D18CFF"/>
            </a:solidFill>
            <a:prstDash val="solid"/>
            <a:miter lim="800000"/>
            <a:headEnd type="none" w="sm" len="sm"/>
            <a:tailEnd type="none" w="sm" len="sm"/>
          </a:ln>
        </p:spPr>
      </p:cxnSp>
      <p:cxnSp>
        <p:nvCxnSpPr>
          <p:cNvPr id="94" name="Google Shape;94;p1"/>
          <p:cNvCxnSpPr>
            <a:cxnSpLocks/>
          </p:cNvCxnSpPr>
          <p:nvPr/>
        </p:nvCxnSpPr>
        <p:spPr>
          <a:xfrm>
            <a:off x="528177" y="4755071"/>
            <a:ext cx="5008472" cy="0"/>
          </a:xfrm>
          <a:prstGeom prst="straightConnector1">
            <a:avLst/>
          </a:prstGeom>
          <a:noFill/>
          <a:ln w="28575" cap="flat" cmpd="sng">
            <a:solidFill>
              <a:srgbClr val="D18CFF"/>
            </a:solidFill>
            <a:prstDash val="solid"/>
            <a:miter lim="800000"/>
            <a:headEnd type="none" w="sm" len="sm"/>
            <a:tailEnd type="none" w="sm" len="sm"/>
          </a:ln>
        </p:spPr>
      </p:cxnSp>
      <p:sp>
        <p:nvSpPr>
          <p:cNvPr id="3" name="Ellipse 2">
            <a:extLst>
              <a:ext uri="{FF2B5EF4-FFF2-40B4-BE49-F238E27FC236}">
                <a16:creationId xmlns:a16="http://schemas.microsoft.com/office/drawing/2014/main" id="{098F79C5-2102-66C4-4E63-782DCE3514D5}"/>
              </a:ext>
            </a:extLst>
          </p:cNvPr>
          <p:cNvSpPr/>
          <p:nvPr/>
        </p:nvSpPr>
        <p:spPr>
          <a:xfrm>
            <a:off x="6000273" y="2998000"/>
            <a:ext cx="4896044" cy="4752291"/>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6" name="Billede 5">
            <a:extLst>
              <a:ext uri="{FF2B5EF4-FFF2-40B4-BE49-F238E27FC236}">
                <a16:creationId xmlns:a16="http://schemas.microsoft.com/office/drawing/2014/main" id="{A0F55D6E-8965-B499-5C0C-DD9811EEBF82}"/>
              </a:ext>
            </a:extLst>
          </p:cNvPr>
          <p:cNvPicPr>
            <a:picLocks noChangeAspect="1"/>
          </p:cNvPicPr>
          <p:nvPr/>
        </p:nvPicPr>
        <p:blipFill>
          <a:blip r:embed="rId3"/>
          <a:srcRect/>
          <a:stretch/>
        </p:blipFill>
        <p:spPr>
          <a:xfrm>
            <a:off x="6419159" y="3323487"/>
            <a:ext cx="3175000" cy="3175000"/>
          </a:xfrm>
          <a:prstGeom prst="rect">
            <a:avLst/>
          </a:prstGeom>
        </p:spPr>
      </p:pic>
      <p:pic>
        <p:nvPicPr>
          <p:cNvPr id="12" name="Billede 11" descr="Et billede, der indeholder cirkel, Grafik, Font/skrifttype, tegneserie&#10;&#10;Automatisk genereret beskrivelse">
            <a:extLst>
              <a:ext uri="{FF2B5EF4-FFF2-40B4-BE49-F238E27FC236}">
                <a16:creationId xmlns:a16="http://schemas.microsoft.com/office/drawing/2014/main" id="{42F81EB2-FFDB-6C9D-6655-740EC441B7CC}"/>
              </a:ext>
            </a:extLst>
          </p:cNvPr>
          <p:cNvPicPr>
            <a:picLocks noChangeAspect="1"/>
          </p:cNvPicPr>
          <p:nvPr/>
        </p:nvPicPr>
        <p:blipFill>
          <a:blip r:embed="rId4"/>
          <a:stretch>
            <a:fillRect/>
          </a:stretch>
        </p:blipFill>
        <p:spPr>
          <a:xfrm>
            <a:off x="365083" y="362166"/>
            <a:ext cx="616198" cy="616198"/>
          </a:xfrm>
          <a:prstGeom prst="rect">
            <a:avLst/>
          </a:prstGeom>
        </p:spPr>
      </p:pic>
      <p:grpSp>
        <p:nvGrpSpPr>
          <p:cNvPr id="13" name="Gruppe 12">
            <a:extLst>
              <a:ext uri="{FF2B5EF4-FFF2-40B4-BE49-F238E27FC236}">
                <a16:creationId xmlns:a16="http://schemas.microsoft.com/office/drawing/2014/main" id="{84E70A69-60A5-2C3A-A989-94E093AFFBCA}"/>
              </a:ext>
            </a:extLst>
          </p:cNvPr>
          <p:cNvGrpSpPr/>
          <p:nvPr/>
        </p:nvGrpSpPr>
        <p:grpSpPr>
          <a:xfrm>
            <a:off x="1057481" y="414429"/>
            <a:ext cx="5041435" cy="525642"/>
            <a:chOff x="1189588" y="424397"/>
            <a:chExt cx="5041435" cy="525642"/>
          </a:xfrm>
        </p:grpSpPr>
        <p:sp>
          <p:nvSpPr>
            <p:cNvPr id="14" name="Google Shape;103;p2">
              <a:extLst>
                <a:ext uri="{FF2B5EF4-FFF2-40B4-BE49-F238E27FC236}">
                  <a16:creationId xmlns:a16="http://schemas.microsoft.com/office/drawing/2014/main" id="{95610E55-8CA0-3326-1311-17D5DD0B0F66}"/>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bg1"/>
                  </a:solidFill>
                  <a:latin typeface="Montserrat Medium" pitchFamily="2" charset="77"/>
                  <a:ea typeface="Montserrat Alternates Medium"/>
                  <a:cs typeface="Montserrat Alternates Medium"/>
                  <a:sym typeface="Montserrat Alternates Medium"/>
                </a:rPr>
                <a:t>INTRODUKTIONSWORKSHOP</a:t>
              </a:r>
              <a:endParaRPr sz="1200" dirty="0">
                <a:solidFill>
                  <a:schemeClr val="bg1"/>
                </a:solidFill>
                <a:latin typeface="Montserrat Medium" pitchFamily="2" charset="77"/>
              </a:endParaRPr>
            </a:p>
          </p:txBody>
        </p:sp>
        <p:sp>
          <p:nvSpPr>
            <p:cNvPr id="15" name="Google Shape;103;p2">
              <a:extLst>
                <a:ext uri="{FF2B5EF4-FFF2-40B4-BE49-F238E27FC236}">
                  <a16:creationId xmlns:a16="http://schemas.microsoft.com/office/drawing/2014/main" id="{6D464888-935B-BA5A-D5F8-EA93F2EA4076}"/>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912056" cy="35547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da-DK" b="0" i="0" u="none" strike="noStrike" cap="none" dirty="0">
                <a:solidFill>
                  <a:srgbClr val="480062"/>
                </a:solidFill>
                <a:latin typeface="Montserrat Medium"/>
                <a:ea typeface="Montserrat Medium"/>
                <a:cs typeface="Montserrat Medium"/>
                <a:sym typeface="Montserrat Medium"/>
              </a:rPr>
              <a:t>Sammensæt workshoppen, så det passer til de unge </a:t>
            </a:r>
            <a:endParaRPr lang="da-DK" sz="1200" b="0" i="0" u="none" strike="noStrike" cap="none" dirty="0">
              <a:solidFill>
                <a:srgbClr val="480062"/>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Clr>
                <a:srgbClr val="000000"/>
              </a:buClr>
              <a:buSzPts val="1600"/>
              <a:buFont typeface="Arial"/>
              <a:buNone/>
            </a:pPr>
            <a:r>
              <a:rPr lang="da-DK" sz="1200" u="none" strike="noStrike" cap="none" dirty="0">
                <a:solidFill>
                  <a:srgbClr val="480062"/>
                </a:solidFill>
                <a:latin typeface="Montserrat" pitchFamily="2" charset="77"/>
                <a:ea typeface="Montserrat Light"/>
                <a:cs typeface="Montserrat Light"/>
                <a:sym typeface="Montserrat Light"/>
              </a:rPr>
              <a:t>Forslag til aktiviteter, som kan indgå i workshoppen eller laves på forskellige dage:</a:t>
            </a:r>
            <a:endParaRPr lang="da-DK" sz="1200" u="none" strike="noStrike" cap="none" dirty="0">
              <a:solidFill>
                <a:srgbClr val="000000"/>
              </a:solidFill>
              <a:latin typeface="Montserrat" pitchFamily="2" charset="77"/>
              <a:sym typeface="Arial"/>
            </a:endParaRPr>
          </a:p>
          <a:p>
            <a:pPr marL="171450" marR="0" lvl="0" indent="-171450" algn="l" rtl="0">
              <a:lnSpc>
                <a:spcPct val="150000"/>
              </a:lnSpc>
              <a:spcBef>
                <a:spcPts val="0"/>
              </a:spcBef>
              <a:spcAft>
                <a:spcPts val="0"/>
              </a:spcAft>
              <a:buClr>
                <a:srgbClr val="480062"/>
              </a:buClr>
              <a:buSzPts val="1200"/>
              <a:buFont typeface="Arial"/>
              <a:buChar char="•"/>
            </a:pPr>
            <a:r>
              <a:rPr lang="da-DK" sz="1200" u="none" strike="noStrike" cap="none" dirty="0">
                <a:solidFill>
                  <a:srgbClr val="480062"/>
                </a:solidFill>
                <a:latin typeface="Montserrat" pitchFamily="2" charset="77"/>
                <a:ea typeface="Montserrat Light"/>
                <a:cs typeface="Montserrat Light"/>
                <a:sym typeface="Montserrat Light"/>
              </a:rPr>
              <a:t>Introduktion til fritidsliv, foreningsliv og frivillighed gennem fælles brainstorm og snak</a:t>
            </a:r>
            <a:endParaRPr lang="da-DK" sz="1200"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200" u="none" strike="noStrike" cap="none" dirty="0">
                <a:solidFill>
                  <a:srgbClr val="480062"/>
                </a:solidFill>
                <a:latin typeface="Montserrat" pitchFamily="2" charset="77"/>
                <a:ea typeface="Montserrat Light"/>
                <a:cs typeface="Montserrat Light"/>
                <a:sym typeface="Montserrat Light"/>
              </a:rPr>
              <a:t>Foreningsoplæg, hvor de unge introduceres til foreningen og de konkrete opgaver</a:t>
            </a:r>
            <a:endParaRPr lang="da-DK" sz="1200" u="none" strike="noStrike" cap="none" dirty="0">
              <a:solidFill>
                <a:srgbClr val="000000"/>
              </a:solidFill>
              <a:latin typeface="Montserrat" pitchFamily="2" charset="77"/>
              <a:sym typeface="Arial"/>
            </a:endParaRPr>
          </a:p>
          <a:p>
            <a:pPr marL="171450" marR="0" lvl="0" indent="-171450" algn="l" rtl="0">
              <a:lnSpc>
                <a:spcPct val="150000"/>
              </a:lnSpc>
              <a:spcBef>
                <a:spcPts val="0"/>
              </a:spcBef>
              <a:spcAft>
                <a:spcPts val="0"/>
              </a:spcAft>
              <a:buClr>
                <a:srgbClr val="480062"/>
              </a:buClr>
              <a:buSzPts val="1200"/>
              <a:buFont typeface="Arial"/>
              <a:buChar char="•"/>
            </a:pPr>
            <a:r>
              <a:rPr lang="da-DK" sz="1200" u="none" strike="noStrike" cap="none" dirty="0">
                <a:solidFill>
                  <a:srgbClr val="480062"/>
                </a:solidFill>
                <a:latin typeface="Montserrat" pitchFamily="2" charset="77"/>
                <a:ea typeface="Montserrat Light"/>
                <a:cs typeface="Montserrat Light"/>
                <a:sym typeface="Montserrat Light"/>
              </a:rPr>
              <a:t>Rollemodels-oplæg eller film med unge, de kan spejle sig i</a:t>
            </a:r>
            <a:endParaRPr lang="da-DK" sz="1200" u="none" strike="noStrike" cap="none" dirty="0">
              <a:solidFill>
                <a:srgbClr val="000000"/>
              </a:solidFill>
              <a:latin typeface="Montserrat" pitchFamily="2" charset="77"/>
              <a:sym typeface="Arial"/>
            </a:endParaRPr>
          </a:p>
          <a:p>
            <a:pPr marL="171450" marR="0" lvl="0" indent="-171450" algn="l" rtl="0">
              <a:lnSpc>
                <a:spcPct val="150000"/>
              </a:lnSpc>
              <a:spcBef>
                <a:spcPts val="0"/>
              </a:spcBef>
              <a:spcAft>
                <a:spcPts val="0"/>
              </a:spcAft>
              <a:buClr>
                <a:srgbClr val="480062"/>
              </a:buClr>
              <a:buSzPts val="1200"/>
              <a:buFont typeface="Arial"/>
              <a:buChar char="•"/>
            </a:pPr>
            <a:r>
              <a:rPr lang="da-DK" sz="1200" u="none" strike="noStrike" cap="none" dirty="0">
                <a:solidFill>
                  <a:srgbClr val="480062"/>
                </a:solidFill>
                <a:latin typeface="Montserrat" pitchFamily="2" charset="77"/>
                <a:ea typeface="Montserrat Light"/>
                <a:cs typeface="Montserrat Light"/>
                <a:sym typeface="Montserrat Light"/>
              </a:rPr>
              <a:t>Øvelser hvor de unge er aktive og inddrages</a:t>
            </a:r>
            <a:endParaRPr lang="da-DK" sz="1200" b="0" i="0" u="none" strike="noStrike" cap="none" dirty="0">
              <a:solidFill>
                <a:srgbClr val="480062"/>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Clr>
                <a:srgbClr val="000000"/>
              </a:buClr>
              <a:buSzPts val="1400"/>
              <a:buFont typeface="Arial"/>
              <a:buNone/>
            </a:pPr>
            <a:endParaRPr lang="da-DK" b="0" i="0" u="none" strike="noStrike" cap="none" dirty="0">
              <a:solidFill>
                <a:srgbClr val="480062"/>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Vær opmærksom på </a:t>
            </a:r>
            <a:endParaRPr lang="da-DK" sz="1200" b="0" i="0" u="none" strike="noStrike" cap="none" dirty="0">
              <a:solidFill>
                <a:srgbClr val="480062"/>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Clr>
                <a:srgbClr val="000000"/>
              </a:buClr>
              <a:buSzPts val="1400"/>
              <a:buFont typeface="Arial"/>
              <a:buNone/>
            </a:pPr>
            <a:r>
              <a:rPr lang="da-DK" sz="1200" u="none" strike="noStrike" cap="none" dirty="0">
                <a:solidFill>
                  <a:srgbClr val="480062"/>
                </a:solidFill>
                <a:latin typeface="Montserrat" pitchFamily="2" charset="77"/>
                <a:ea typeface="Montserrat Light"/>
                <a:cs typeface="Montserrat Light"/>
                <a:sym typeface="Montserrat Light"/>
              </a:rPr>
              <a:t>Det er første gang, du møder de unge og skal vække deres interesse for at engagere sig som frivillige. </a:t>
            </a:r>
          </a:p>
          <a:p>
            <a:pPr marL="0" marR="0" lvl="0" indent="0" algn="l" rtl="0">
              <a:lnSpc>
                <a:spcPct val="150000"/>
              </a:lnSpc>
              <a:spcBef>
                <a:spcPts val="0"/>
              </a:spcBef>
              <a:spcAft>
                <a:spcPts val="0"/>
              </a:spcAft>
              <a:buClr>
                <a:srgbClr val="000000"/>
              </a:buClr>
              <a:buSzPts val="1400"/>
              <a:buFont typeface="Arial"/>
              <a:buNone/>
            </a:pPr>
            <a:r>
              <a:rPr lang="da-DK" sz="1200" u="none" strike="noStrike" cap="none" dirty="0">
                <a:solidFill>
                  <a:srgbClr val="480062"/>
                </a:solidFill>
                <a:latin typeface="Montserrat" pitchFamily="2" charset="77"/>
                <a:ea typeface="Montserrat Light"/>
                <a:cs typeface="Montserrat Light"/>
                <a:sym typeface="Montserrat Light"/>
              </a:rPr>
              <a:t>For nogle er det første gang, de hører om frivillighed og for andre kender de måske lidt til foreningslivet. </a:t>
            </a:r>
          </a:p>
          <a:p>
            <a:pPr marL="0" marR="0" lvl="0" indent="0" algn="l" rtl="0">
              <a:lnSpc>
                <a:spcPct val="150000"/>
              </a:lnSpc>
              <a:spcBef>
                <a:spcPts val="0"/>
              </a:spcBef>
              <a:spcAft>
                <a:spcPts val="0"/>
              </a:spcAft>
              <a:buClr>
                <a:srgbClr val="000000"/>
              </a:buClr>
              <a:buSzPts val="1400"/>
              <a:buFont typeface="Arial"/>
              <a:buNone/>
            </a:pPr>
            <a:r>
              <a:rPr lang="da-DK" sz="1200" u="none" strike="noStrike" cap="none" dirty="0">
                <a:solidFill>
                  <a:srgbClr val="480062"/>
                </a:solidFill>
                <a:latin typeface="Montserrat" pitchFamily="2" charset="77"/>
                <a:ea typeface="Montserrat Light"/>
                <a:cs typeface="Montserrat Light"/>
                <a:sym typeface="Montserrat Light"/>
              </a:rPr>
              <a:t>Skab derfor en stemning, hvor der ikke findes dumme svar eller spørgsmål. Det er vigtigt, at de unges tanker bringes i spil for at styrke deres lyst til at engagere sig som frivillige. </a:t>
            </a:r>
            <a:endParaRPr lang="da-DK" sz="1200" dirty="0">
              <a:latin typeface="Montserrat" pitchFamily="2" charset="77"/>
            </a:endParaRPr>
          </a:p>
        </p:txBody>
      </p:sp>
      <p:pic>
        <p:nvPicPr>
          <p:cNvPr id="5" name="Google Shape;101;p2" descr="Et billede, der indeholder tekst&#10;&#10;Automatisk genereret beskrivelse">
            <a:extLst>
              <a:ext uri="{FF2B5EF4-FFF2-40B4-BE49-F238E27FC236}">
                <a16:creationId xmlns:a16="http://schemas.microsoft.com/office/drawing/2014/main" id="{0E879C37-FB31-8922-4BEC-E53BE4464EB5}"/>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2" name="Billede 1" descr="Et billede, der indeholder cirkel, Grafik, Font/skrifttype, tegneserie&#10;&#10;Automatisk genereret beskrivelse">
            <a:extLst>
              <a:ext uri="{FF2B5EF4-FFF2-40B4-BE49-F238E27FC236}">
                <a16:creationId xmlns:a16="http://schemas.microsoft.com/office/drawing/2014/main" id="{68796450-A044-D316-6DC7-9A78A0DBAA50}"/>
              </a:ext>
            </a:extLst>
          </p:cNvPr>
          <p:cNvPicPr>
            <a:picLocks noChangeAspect="1"/>
          </p:cNvPicPr>
          <p:nvPr/>
        </p:nvPicPr>
        <p:blipFill>
          <a:blip r:embed="rId4"/>
          <a:stretch>
            <a:fillRect/>
          </a:stretch>
        </p:blipFill>
        <p:spPr>
          <a:xfrm>
            <a:off x="365083" y="362166"/>
            <a:ext cx="616198" cy="616198"/>
          </a:xfrm>
          <a:prstGeom prst="rect">
            <a:avLst/>
          </a:prstGeom>
        </p:spPr>
      </p:pic>
      <p:grpSp>
        <p:nvGrpSpPr>
          <p:cNvPr id="6" name="Gruppe 5">
            <a:extLst>
              <a:ext uri="{FF2B5EF4-FFF2-40B4-BE49-F238E27FC236}">
                <a16:creationId xmlns:a16="http://schemas.microsoft.com/office/drawing/2014/main" id="{41AF3A66-60B8-B86E-4777-5C26F26E7BB0}"/>
              </a:ext>
            </a:extLst>
          </p:cNvPr>
          <p:cNvGrpSpPr/>
          <p:nvPr/>
        </p:nvGrpSpPr>
        <p:grpSpPr>
          <a:xfrm>
            <a:off x="1057481" y="414429"/>
            <a:ext cx="5041435" cy="525642"/>
            <a:chOff x="1189588" y="424397"/>
            <a:chExt cx="5041435" cy="525642"/>
          </a:xfrm>
        </p:grpSpPr>
        <p:sp>
          <p:nvSpPr>
            <p:cNvPr id="7" name="Google Shape;103;p2">
              <a:extLst>
                <a:ext uri="{FF2B5EF4-FFF2-40B4-BE49-F238E27FC236}">
                  <a16:creationId xmlns:a16="http://schemas.microsoft.com/office/drawing/2014/main" id="{E8BC6816-BD37-67D4-BF23-91A1D8E0293E}"/>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INTRODUKTIONSWORKSHOP</a:t>
              </a:r>
              <a:endParaRPr sz="1200" dirty="0">
                <a:solidFill>
                  <a:srgbClr val="480062"/>
                </a:solidFill>
                <a:latin typeface="Montserrat Medium" pitchFamily="2" charset="77"/>
              </a:endParaRPr>
            </a:p>
          </p:txBody>
        </p:sp>
        <p:sp>
          <p:nvSpPr>
            <p:cNvPr id="8" name="Google Shape;103;p2">
              <a:extLst>
                <a:ext uri="{FF2B5EF4-FFF2-40B4-BE49-F238E27FC236}">
                  <a16:creationId xmlns:a16="http://schemas.microsoft.com/office/drawing/2014/main" id="{95E72839-3C79-AA98-E11F-C5C7A36FE901}"/>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9187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832DF1A6-07AC-0C2C-2FB6-8433C4EDD6E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C2C41A3E-FB28-8D16-EB21-BA7F6555F312}"/>
              </a:ext>
            </a:extLst>
          </p:cNvPr>
          <p:cNvSpPr txBox="1"/>
          <p:nvPr/>
        </p:nvSpPr>
        <p:spPr>
          <a:xfrm>
            <a:off x="452281" y="1280437"/>
            <a:ext cx="8282928" cy="207745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Fortæl om frivillighed gennem kobling til fritiden</a:t>
            </a:r>
            <a:endParaRPr lang="da-DK" sz="1200" b="0" i="0" u="none" strike="noStrike" cap="none" dirty="0">
              <a:solidFill>
                <a:srgbClr val="480062"/>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None/>
            </a:pPr>
            <a:r>
              <a:rPr lang="da-DK" sz="1200" u="none" strike="noStrike" cap="none" dirty="0">
                <a:solidFill>
                  <a:srgbClr val="480062"/>
                </a:solidFill>
                <a:latin typeface="Montserrat" pitchFamily="2" charset="77"/>
                <a:ea typeface="Montserrat Light"/>
                <a:cs typeface="Montserrat Light"/>
                <a:sym typeface="Montserrat Light"/>
              </a:rPr>
              <a:t>Det kan være abstrakt at forstå begrebet frivillighed. Derfor kan en indgangsvinkel være at koble det til noget velkendt såsom fritiden. At ‘frivillighed’ er man kan ”gå til” på lige fod med sport, musik eller andet. Det kan også være i fritiden, at de unge har mødt frivillige trænere eller lignende.  </a:t>
            </a:r>
          </a:p>
          <a:p>
            <a:pPr marL="0" marR="0" lvl="0" indent="0" algn="l" rtl="0">
              <a:lnSpc>
                <a:spcPct val="150000"/>
              </a:lnSpc>
              <a:spcBef>
                <a:spcPts val="0"/>
              </a:spcBef>
              <a:spcAft>
                <a:spcPts val="0"/>
              </a:spcAft>
              <a:buNone/>
            </a:pPr>
            <a:endParaRPr lang="da-DK" sz="1200" dirty="0">
              <a:solidFill>
                <a:srgbClr val="480062"/>
              </a:solidFill>
              <a:latin typeface="Montserrat" pitchFamily="2" charset="77"/>
              <a:ea typeface="Montserrat Light"/>
              <a:cs typeface="Montserrat Light"/>
              <a:sym typeface="Montserrat Light"/>
            </a:endParaRPr>
          </a:p>
          <a:p>
            <a:pPr marL="0" marR="0" lvl="0" indent="0" algn="l" rtl="0">
              <a:lnSpc>
                <a:spcPct val="150000"/>
              </a:lnSpc>
              <a:spcBef>
                <a:spcPts val="0"/>
              </a:spcBef>
              <a:spcAft>
                <a:spcPts val="0"/>
              </a:spcAft>
              <a:buNone/>
            </a:pPr>
            <a:r>
              <a:rPr lang="da-DK" sz="1200" u="none" strike="noStrike" cap="none" dirty="0">
                <a:solidFill>
                  <a:srgbClr val="480062"/>
                </a:solidFill>
                <a:latin typeface="Montserrat" pitchFamily="2" charset="77"/>
                <a:ea typeface="Montserrat Light"/>
                <a:cs typeface="Montserrat Light"/>
                <a:sym typeface="Montserrat Light"/>
              </a:rPr>
              <a:t>Frivillighed er noget, man kan gå til, fordi man gerne vil lære noget, gøre noget for andre, blive en del af et fællesskab eller fordi det er en sag, man brænder for.</a:t>
            </a:r>
            <a:endParaRPr lang="da-DK" sz="1200" dirty="0">
              <a:latin typeface="Montserrat" pitchFamily="2" charset="77"/>
            </a:endParaRPr>
          </a:p>
        </p:txBody>
      </p:sp>
      <p:pic>
        <p:nvPicPr>
          <p:cNvPr id="5" name="Google Shape;101;p2" descr="Et billede, der indeholder tekst&#10;&#10;Automatisk genereret beskrivelse">
            <a:extLst>
              <a:ext uri="{FF2B5EF4-FFF2-40B4-BE49-F238E27FC236}">
                <a16:creationId xmlns:a16="http://schemas.microsoft.com/office/drawing/2014/main" id="{D8BAA704-C1F0-3D31-423A-051BE45F7D2B}"/>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13" name="Billede 12" descr="Et billede, der indeholder cirkel, Grafik, Font/skrifttype, tegneserie&#10;&#10;Automatisk genereret beskrivelse">
            <a:extLst>
              <a:ext uri="{FF2B5EF4-FFF2-40B4-BE49-F238E27FC236}">
                <a16:creationId xmlns:a16="http://schemas.microsoft.com/office/drawing/2014/main" id="{C5CC6224-0FD8-DFE6-6B9D-4AB1817EE18C}"/>
              </a:ext>
            </a:extLst>
          </p:cNvPr>
          <p:cNvPicPr>
            <a:picLocks noChangeAspect="1"/>
          </p:cNvPicPr>
          <p:nvPr/>
        </p:nvPicPr>
        <p:blipFill>
          <a:blip r:embed="rId4"/>
          <a:stretch>
            <a:fillRect/>
          </a:stretch>
        </p:blipFill>
        <p:spPr>
          <a:xfrm>
            <a:off x="365083" y="362166"/>
            <a:ext cx="616198" cy="616198"/>
          </a:xfrm>
          <a:prstGeom prst="rect">
            <a:avLst/>
          </a:prstGeom>
        </p:spPr>
      </p:pic>
      <p:grpSp>
        <p:nvGrpSpPr>
          <p:cNvPr id="14" name="Gruppe 13">
            <a:extLst>
              <a:ext uri="{FF2B5EF4-FFF2-40B4-BE49-F238E27FC236}">
                <a16:creationId xmlns:a16="http://schemas.microsoft.com/office/drawing/2014/main" id="{D0E0F7AA-3462-2A6C-BC84-AE0748CF74A7}"/>
              </a:ext>
            </a:extLst>
          </p:cNvPr>
          <p:cNvGrpSpPr/>
          <p:nvPr/>
        </p:nvGrpSpPr>
        <p:grpSpPr>
          <a:xfrm>
            <a:off x="1057481" y="414429"/>
            <a:ext cx="5041435" cy="525642"/>
            <a:chOff x="1189588" y="424397"/>
            <a:chExt cx="5041435" cy="525642"/>
          </a:xfrm>
        </p:grpSpPr>
        <p:sp>
          <p:nvSpPr>
            <p:cNvPr id="15" name="Google Shape;103;p2">
              <a:extLst>
                <a:ext uri="{FF2B5EF4-FFF2-40B4-BE49-F238E27FC236}">
                  <a16:creationId xmlns:a16="http://schemas.microsoft.com/office/drawing/2014/main" id="{6C3D18B8-A115-5048-D11F-EA3141DEA8EC}"/>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INTRODUKTIONSWORKSHOP</a:t>
              </a:r>
              <a:endParaRPr sz="1200" dirty="0">
                <a:solidFill>
                  <a:srgbClr val="480062"/>
                </a:solidFill>
                <a:latin typeface="Montserrat Medium" pitchFamily="2" charset="77"/>
              </a:endParaRPr>
            </a:p>
          </p:txBody>
        </p:sp>
        <p:sp>
          <p:nvSpPr>
            <p:cNvPr id="16" name="Google Shape;103;p2">
              <a:extLst>
                <a:ext uri="{FF2B5EF4-FFF2-40B4-BE49-F238E27FC236}">
                  <a16:creationId xmlns:a16="http://schemas.microsoft.com/office/drawing/2014/main" id="{1685F673-7ED7-9BE5-342E-3AC58264B95C}"/>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596232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BA372EE3-5A31-FE27-55E5-40EBB692AEC7}"/>
            </a:ext>
          </a:extLst>
        </p:cNvPr>
        <p:cNvGrpSpPr/>
        <p:nvPr/>
      </p:nvGrpSpPr>
      <p:grpSpPr>
        <a:xfrm>
          <a:off x="0" y="0"/>
          <a:ext cx="0" cy="0"/>
          <a:chOff x="0" y="0"/>
          <a:chExt cx="0" cy="0"/>
        </a:xfrm>
      </p:grpSpPr>
      <p:sp>
        <p:nvSpPr>
          <p:cNvPr id="8" name="Google Shape;110;p3">
            <a:extLst>
              <a:ext uri="{FF2B5EF4-FFF2-40B4-BE49-F238E27FC236}">
                <a16:creationId xmlns:a16="http://schemas.microsoft.com/office/drawing/2014/main" id="{8517347D-9D18-2F17-28D9-257634CA402E}"/>
              </a:ext>
            </a:extLst>
          </p:cNvPr>
          <p:cNvSpPr/>
          <p:nvPr/>
        </p:nvSpPr>
        <p:spPr>
          <a:xfrm>
            <a:off x="512430" y="1839816"/>
            <a:ext cx="9061228" cy="4059179"/>
          </a:xfrm>
          <a:prstGeom prst="rect">
            <a:avLst/>
          </a:prstGeom>
          <a:solidFill>
            <a:srgbClr val="FAF2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 name="Google Shape;90;p1">
            <a:extLst>
              <a:ext uri="{FF2B5EF4-FFF2-40B4-BE49-F238E27FC236}">
                <a16:creationId xmlns:a16="http://schemas.microsoft.com/office/drawing/2014/main" id="{1B4A4A99-BF2D-C81F-E90B-AA2D8669E03D}"/>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Eksempel på drejebog</a:t>
            </a:r>
          </a:p>
        </p:txBody>
      </p:sp>
      <p:graphicFrame>
        <p:nvGraphicFramePr>
          <p:cNvPr id="6" name="Google Shape;114;p3">
            <a:extLst>
              <a:ext uri="{FF2B5EF4-FFF2-40B4-BE49-F238E27FC236}">
                <a16:creationId xmlns:a16="http://schemas.microsoft.com/office/drawing/2014/main" id="{D408F2E1-1616-4F74-63F2-85A6F40BDB53}"/>
              </a:ext>
            </a:extLst>
          </p:cNvPr>
          <p:cNvGraphicFramePr/>
          <p:nvPr>
            <p:extLst>
              <p:ext uri="{D42A27DB-BD31-4B8C-83A1-F6EECF244321}">
                <p14:modId xmlns:p14="http://schemas.microsoft.com/office/powerpoint/2010/main" val="2399085947"/>
              </p:ext>
            </p:extLst>
          </p:nvPr>
        </p:nvGraphicFramePr>
        <p:xfrm>
          <a:off x="616945" y="1962502"/>
          <a:ext cx="8836774" cy="3818955"/>
        </p:xfrm>
        <a:graphic>
          <a:graphicData uri="http://schemas.openxmlformats.org/drawingml/2006/table">
            <a:tbl>
              <a:tblPr firstRow="1" bandRow="1">
                <a:noFill/>
              </a:tblPr>
              <a:tblGrid>
                <a:gridCol w="714015">
                  <a:extLst>
                    <a:ext uri="{9D8B030D-6E8A-4147-A177-3AD203B41FA5}">
                      <a16:colId xmlns:a16="http://schemas.microsoft.com/office/drawing/2014/main" val="20000"/>
                    </a:ext>
                  </a:extLst>
                </a:gridCol>
                <a:gridCol w="8122759">
                  <a:extLst>
                    <a:ext uri="{9D8B030D-6E8A-4147-A177-3AD203B41FA5}">
                      <a16:colId xmlns:a16="http://schemas.microsoft.com/office/drawing/2014/main" val="20001"/>
                    </a:ext>
                  </a:extLst>
                </a:gridCol>
              </a:tblGrid>
              <a:tr h="394618">
                <a:tc>
                  <a:txBody>
                    <a:bodyPr/>
                    <a:lstStyle/>
                    <a:p>
                      <a:pPr marL="0" marR="0" lvl="1" indent="0" algn="ctr" rtl="0">
                        <a:lnSpc>
                          <a:spcPct val="150000"/>
                        </a:lnSpc>
                        <a:spcBef>
                          <a:spcPts val="0"/>
                        </a:spcBef>
                        <a:spcAft>
                          <a:spcPts val="0"/>
                        </a:spcAft>
                        <a:buClr>
                          <a:schemeClr val="dk1"/>
                        </a:buClr>
                        <a:buSzPts val="1200"/>
                        <a:buFont typeface="Calibri"/>
                        <a:buNone/>
                      </a:pPr>
                      <a:endParaRPr sz="1000" b="0" i="0" u="none" strike="noStrike" cap="none" dirty="0">
                        <a:solidFill>
                          <a:srgbClr val="480062"/>
                        </a:solidFill>
                        <a:latin typeface="Montserrat" pitchFamily="2" charset="77"/>
                        <a:ea typeface="Montserrat Light"/>
                        <a:cs typeface="Montserrat Light"/>
                        <a:sym typeface="Montserrat Light"/>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rtl="0">
                        <a:lnSpc>
                          <a:spcPct val="150000"/>
                        </a:lnSpc>
                        <a:spcBef>
                          <a:spcPts val="0"/>
                        </a:spcBef>
                        <a:spcAft>
                          <a:spcPts val="0"/>
                        </a:spcAft>
                        <a:buClr>
                          <a:srgbClr val="480062"/>
                        </a:buClr>
                        <a:buSzPts val="1400"/>
                        <a:buFont typeface="Montserrat Light"/>
                        <a:buNone/>
                      </a:pPr>
                      <a:endParaRPr sz="1200" b="0" i="0" u="none" strike="noStrike" cap="none" dirty="0">
                        <a:solidFill>
                          <a:srgbClr val="480062"/>
                        </a:solidFill>
                        <a:latin typeface="Montserrat Medium"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223730">
                <a:tc>
                  <a:txBody>
                    <a:bodyPr/>
                    <a:lstStyle/>
                    <a:p>
                      <a:pPr marL="0" marR="0" lvl="1" indent="0" algn="l" rtl="0">
                        <a:lnSpc>
                          <a:spcPct val="150000"/>
                        </a:lnSpc>
                        <a:spcBef>
                          <a:spcPts val="0"/>
                        </a:spcBef>
                        <a:spcAft>
                          <a:spcPts val="0"/>
                        </a:spcAft>
                        <a:buClr>
                          <a:srgbClr val="480062"/>
                        </a:buClr>
                        <a:buSzPts val="1200"/>
                        <a:buFont typeface="Arial"/>
                        <a:buNone/>
                      </a:pPr>
                      <a:r>
                        <a:rPr lang="da-DK" sz="1000" b="0" i="0" u="none" strike="noStrike" cap="none" dirty="0">
                          <a:solidFill>
                            <a:srgbClr val="480062"/>
                          </a:solidFill>
                          <a:latin typeface="Montserrat" pitchFamily="2" charset="77"/>
                          <a:ea typeface="Montserrat Light"/>
                          <a:cs typeface="Montserrat Light"/>
                          <a:sym typeface="Montserrat Light"/>
                        </a:rPr>
                        <a:t>10 min.</a:t>
                      </a: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rtl="0">
                        <a:lnSpc>
                          <a:spcPct val="150000"/>
                        </a:lnSpc>
                        <a:spcBef>
                          <a:spcPts val="0"/>
                        </a:spcBef>
                        <a:spcAft>
                          <a:spcPts val="0"/>
                        </a:spcAft>
                        <a:buClr>
                          <a:srgbClr val="480062"/>
                        </a:buClr>
                        <a:buSzPts val="1400"/>
                        <a:buFont typeface="Arial"/>
                        <a:buNone/>
                      </a:pPr>
                      <a:r>
                        <a:rPr lang="da-DK" sz="1200" b="0" i="0" u="none" strike="noStrike" cap="none" dirty="0">
                          <a:solidFill>
                            <a:srgbClr val="480062"/>
                          </a:solidFill>
                          <a:latin typeface="Montserrat Medium" pitchFamily="2" charset="77"/>
                          <a:ea typeface="Montserrat Medium"/>
                          <a:cs typeface="Montserrat Medium"/>
                          <a:sym typeface="Montserrat Medium"/>
                        </a:rPr>
                        <a:t>INTRODUKTION</a:t>
                      </a:r>
                      <a:endParaRPr sz="1000" b="0" i="0" u="none" strike="noStrike" cap="none" dirty="0">
                        <a:solidFill>
                          <a:srgbClr val="480062"/>
                        </a:solidFill>
                        <a:latin typeface="Montserrat Medium" pitchFamily="2" charset="77"/>
                        <a:ea typeface="Montserrat Light"/>
                        <a:cs typeface="Montserrat Light"/>
                        <a:sym typeface="Montserrat Light"/>
                      </a:endParaRPr>
                    </a:p>
                    <a:p>
                      <a:pPr marL="171450" marR="0" lvl="4"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Præsentation af jer selv og de unge – tag evt. en runde, hvor alle fortæller, hvad de hedder</a:t>
                      </a:r>
                      <a:endParaRPr sz="1000" b="0" i="0" dirty="0">
                        <a:solidFill>
                          <a:srgbClr val="480062"/>
                        </a:solidFill>
                        <a:latin typeface="Montserrat" pitchFamily="2" charset="77"/>
                      </a:endParaRPr>
                    </a:p>
                    <a:p>
                      <a:pPr marL="171450" marR="0" lvl="4"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Fortæl om workshoppen og rammerne for i dag</a:t>
                      </a:r>
                      <a:endParaRPr sz="1000" b="0" i="0" u="none" strike="noStrike" cap="none" dirty="0">
                        <a:solidFill>
                          <a:srgbClr val="480062"/>
                        </a:solidFill>
                        <a:latin typeface="Montserrat" pitchFamily="2" charset="77"/>
                      </a:endParaRPr>
                    </a:p>
                    <a:p>
                      <a:pPr marL="171450" marR="0" lvl="4"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 Det som vi vil fortælle jer om i dag, er også hvordan, I kan blive frivillige i skoletiden sammen med andre fra skolen</a:t>
                      </a:r>
                      <a:endParaRPr sz="1000" b="0" i="0" u="none" strike="noStrike" cap="none" dirty="0">
                        <a:solidFill>
                          <a:srgbClr val="480062"/>
                        </a:solidFill>
                        <a:latin typeface="Montserrat"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200607">
                <a:tc>
                  <a:txBody>
                    <a:bodyPr/>
                    <a:lstStyle/>
                    <a:p>
                      <a:pPr marL="0" marR="0" lvl="1" indent="0" algn="l" rtl="0">
                        <a:lnSpc>
                          <a:spcPct val="100000"/>
                        </a:lnSpc>
                        <a:spcBef>
                          <a:spcPts val="0"/>
                        </a:spcBef>
                        <a:spcAft>
                          <a:spcPts val="0"/>
                        </a:spcAft>
                        <a:buClr>
                          <a:srgbClr val="480062"/>
                        </a:buClr>
                        <a:buSzPts val="1200"/>
                        <a:buFont typeface="Montserrat Light"/>
                        <a:buNone/>
                      </a:pPr>
                      <a:r>
                        <a:rPr lang="da-DK" sz="1000" b="0" i="0" u="none" strike="noStrike" cap="none" dirty="0">
                          <a:solidFill>
                            <a:srgbClr val="480062"/>
                          </a:solidFill>
                          <a:latin typeface="Montserrat" pitchFamily="2" charset="77"/>
                          <a:ea typeface="Montserrat Light"/>
                          <a:cs typeface="Montserrat Light"/>
                          <a:sym typeface="Montserrat Light"/>
                        </a:rPr>
                        <a:t>10-20 min.</a:t>
                      </a:r>
                      <a:endParaRPr sz="1000" u="none" strike="noStrike" cap="none" dirty="0">
                        <a:solidFill>
                          <a:srgbClr val="480062"/>
                        </a:solidFill>
                        <a:latin typeface="Montserrat" pitchFamily="2" charset="77"/>
                      </a:endParaRPr>
                    </a:p>
                    <a:p>
                      <a:pPr marL="0" marR="0" lvl="1" indent="0" algn="ctr" rtl="0">
                        <a:lnSpc>
                          <a:spcPct val="100000"/>
                        </a:lnSpc>
                        <a:spcBef>
                          <a:spcPts val="0"/>
                        </a:spcBef>
                        <a:spcAft>
                          <a:spcPts val="0"/>
                        </a:spcAft>
                        <a:buClr>
                          <a:srgbClr val="000000"/>
                        </a:buClr>
                        <a:buSzPts val="1200"/>
                        <a:buFont typeface="Arial"/>
                        <a:buNone/>
                      </a:pP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rtl="0">
                        <a:lnSpc>
                          <a:spcPct val="150000"/>
                        </a:lnSpc>
                        <a:spcBef>
                          <a:spcPts val="0"/>
                        </a:spcBef>
                        <a:spcAft>
                          <a:spcPts val="0"/>
                        </a:spcAft>
                        <a:buClr>
                          <a:srgbClr val="480062"/>
                        </a:buClr>
                        <a:buSzPts val="1400"/>
                        <a:buFont typeface="Arial"/>
                        <a:buNone/>
                      </a:pPr>
                      <a:r>
                        <a:rPr lang="da-DK" sz="1200" b="0" i="0" u="none" strike="noStrike" cap="none" dirty="0">
                          <a:solidFill>
                            <a:srgbClr val="480062"/>
                          </a:solidFill>
                          <a:latin typeface="Montserrat Medium" pitchFamily="2" charset="77"/>
                          <a:ea typeface="Montserrat Medium"/>
                          <a:cs typeface="Montserrat Medium"/>
                          <a:sym typeface="Montserrat Medium"/>
                        </a:rPr>
                        <a:t>FÆLLES BRAINSTORM</a:t>
                      </a:r>
                      <a:endParaRPr sz="1200" b="0" i="0" u="none" strike="noStrike" cap="none" dirty="0">
                        <a:solidFill>
                          <a:srgbClr val="480062"/>
                        </a:solidFill>
                        <a:latin typeface="Montserrat Medium" pitchFamily="2" charset="77"/>
                        <a:ea typeface="Montserrat Light"/>
                        <a:cs typeface="Montserrat Light"/>
                        <a:sym typeface="Montserrat Light"/>
                      </a:endParaRPr>
                    </a:p>
                    <a:p>
                      <a:pPr marL="171450" marR="0" lvl="1"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Start den fælles brainstorm med et åbent spørgsmål: ”Hvad tænker I, når jeg siger fritid? Er der nogen af jer, der går til noget i fritiden?” - lav koblingen mellem at frivillig er noget, man kan være i fritiden, ligesom med musik eller sport. </a:t>
                      </a:r>
                      <a:endParaRPr sz="1000" dirty="0">
                        <a:solidFill>
                          <a:srgbClr val="480062"/>
                        </a:solidFill>
                        <a:latin typeface="Montserrat" pitchFamily="2" charset="77"/>
                      </a:endParaRPr>
                    </a:p>
                    <a:p>
                      <a:pPr marL="171450" marR="0" lvl="1"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”Hvad tænker I, når jeg siger frivillighed?” – tag en snak om hvor man kan møde frivillige, og hvad frivillighed er</a:t>
                      </a:r>
                      <a:endParaRPr sz="1000" dirty="0">
                        <a:solidFill>
                          <a:srgbClr val="480062"/>
                        </a:solidFill>
                        <a:latin typeface="Montserrat" pitchFamily="2" charset="77"/>
                      </a:endParaRPr>
                    </a:p>
                    <a:p>
                      <a:pPr marL="171450" marR="0" lvl="1"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Inviter de unge til at byde ind med deres erfaringer eller gæt. Stil uddybende spørgsmål og læg vægt på konkrete eksempler. Del gerne dine egne erfaringer og bed undervisere om at give eksempler. Skriv svarene ned, så alle kan se og høre dem.</a:t>
                      </a:r>
                      <a:endParaRPr sz="1000" u="none" strike="noStrike" cap="none" dirty="0">
                        <a:solidFill>
                          <a:srgbClr val="480062"/>
                        </a:solidFill>
                        <a:latin typeface="Montserrat" pitchFamily="2" charset="77"/>
                      </a:endParaRPr>
                    </a:p>
                    <a:p>
                      <a:pPr marL="171450" marR="0" lvl="1"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Opsummer elevernes svar med et oplæg om forskellige foreninger, frivilligroller- og opgaver</a:t>
                      </a:r>
                      <a:endParaRPr sz="1000" u="none" strike="noStrike" cap="none" dirty="0">
                        <a:solidFill>
                          <a:srgbClr val="480062"/>
                        </a:solidFill>
                        <a:latin typeface="Montserrat"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9" name="Google Shape;115;p3" descr="Ur">
            <a:extLst>
              <a:ext uri="{FF2B5EF4-FFF2-40B4-BE49-F238E27FC236}">
                <a16:creationId xmlns:a16="http://schemas.microsoft.com/office/drawing/2014/main" id="{ED5DF29A-5AF2-E21D-5364-8366202EDBEE}"/>
              </a:ext>
            </a:extLst>
          </p:cNvPr>
          <p:cNvPicPr preferRelativeResize="0"/>
          <p:nvPr/>
        </p:nvPicPr>
        <p:blipFill rotWithShape="1">
          <a:blip r:embed="rId3">
            <a:alphaModFix/>
          </a:blip>
          <a:srcRect/>
          <a:stretch/>
        </p:blipFill>
        <p:spPr>
          <a:xfrm>
            <a:off x="807265" y="1968219"/>
            <a:ext cx="259535" cy="259535"/>
          </a:xfrm>
          <a:prstGeom prst="rect">
            <a:avLst/>
          </a:prstGeom>
          <a:noFill/>
          <a:ln>
            <a:noFill/>
          </a:ln>
        </p:spPr>
      </p:pic>
      <p:pic>
        <p:nvPicPr>
          <p:cNvPr id="10" name="Google Shape;101;p2" descr="Et billede, der indeholder tekst&#10;&#10;Automatisk genereret beskrivelse">
            <a:extLst>
              <a:ext uri="{FF2B5EF4-FFF2-40B4-BE49-F238E27FC236}">
                <a16:creationId xmlns:a16="http://schemas.microsoft.com/office/drawing/2014/main" id="{82ACC2F8-6CC6-2D41-6976-5AB31BD3F056}"/>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pic>
        <p:nvPicPr>
          <p:cNvPr id="13" name="Billede 12" descr="Et billede, der indeholder cirkel, Grafik, Font/skrifttype, tegneserie&#10;&#10;Automatisk genereret beskrivelse">
            <a:extLst>
              <a:ext uri="{FF2B5EF4-FFF2-40B4-BE49-F238E27FC236}">
                <a16:creationId xmlns:a16="http://schemas.microsoft.com/office/drawing/2014/main" id="{50BA14F8-FB37-36FE-9B17-20294EB55D29}"/>
              </a:ext>
            </a:extLst>
          </p:cNvPr>
          <p:cNvPicPr>
            <a:picLocks noChangeAspect="1"/>
          </p:cNvPicPr>
          <p:nvPr/>
        </p:nvPicPr>
        <p:blipFill>
          <a:blip r:embed="rId5"/>
          <a:stretch>
            <a:fillRect/>
          </a:stretch>
        </p:blipFill>
        <p:spPr>
          <a:xfrm>
            <a:off x="365083" y="362166"/>
            <a:ext cx="616198" cy="616198"/>
          </a:xfrm>
          <a:prstGeom prst="rect">
            <a:avLst/>
          </a:prstGeom>
        </p:spPr>
      </p:pic>
      <p:grpSp>
        <p:nvGrpSpPr>
          <p:cNvPr id="14" name="Gruppe 13">
            <a:extLst>
              <a:ext uri="{FF2B5EF4-FFF2-40B4-BE49-F238E27FC236}">
                <a16:creationId xmlns:a16="http://schemas.microsoft.com/office/drawing/2014/main" id="{89A5E2A0-1365-07E8-6AC9-A3671912C3EA}"/>
              </a:ext>
            </a:extLst>
          </p:cNvPr>
          <p:cNvGrpSpPr/>
          <p:nvPr/>
        </p:nvGrpSpPr>
        <p:grpSpPr>
          <a:xfrm>
            <a:off x="1057481" y="414429"/>
            <a:ext cx="5041435" cy="525642"/>
            <a:chOff x="1189588" y="424397"/>
            <a:chExt cx="5041435" cy="525642"/>
          </a:xfrm>
        </p:grpSpPr>
        <p:sp>
          <p:nvSpPr>
            <p:cNvPr id="15" name="Google Shape;103;p2">
              <a:extLst>
                <a:ext uri="{FF2B5EF4-FFF2-40B4-BE49-F238E27FC236}">
                  <a16:creationId xmlns:a16="http://schemas.microsoft.com/office/drawing/2014/main" id="{8AB689BB-BAD8-8C73-9954-BC64064D3AC3}"/>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INTRODUKTIONSWORKSHOP</a:t>
              </a:r>
              <a:endParaRPr sz="1200" dirty="0">
                <a:solidFill>
                  <a:srgbClr val="480062"/>
                </a:solidFill>
                <a:latin typeface="Montserrat Medium" pitchFamily="2" charset="77"/>
              </a:endParaRPr>
            </a:p>
          </p:txBody>
        </p:sp>
        <p:sp>
          <p:nvSpPr>
            <p:cNvPr id="16" name="Google Shape;103;p2">
              <a:extLst>
                <a:ext uri="{FF2B5EF4-FFF2-40B4-BE49-F238E27FC236}">
                  <a16:creationId xmlns:a16="http://schemas.microsoft.com/office/drawing/2014/main" id="{B1770CA0-E61F-E4C7-84BA-B35C0E640D37}"/>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365381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BAF11C20-2713-1834-69B9-2CFF279BF53F}"/>
            </a:ext>
          </a:extLst>
        </p:cNvPr>
        <p:cNvGrpSpPr/>
        <p:nvPr/>
      </p:nvGrpSpPr>
      <p:grpSpPr>
        <a:xfrm>
          <a:off x="0" y="0"/>
          <a:ext cx="0" cy="0"/>
          <a:chOff x="0" y="0"/>
          <a:chExt cx="0" cy="0"/>
        </a:xfrm>
      </p:grpSpPr>
      <p:sp>
        <p:nvSpPr>
          <p:cNvPr id="8" name="Google Shape;110;p3">
            <a:extLst>
              <a:ext uri="{FF2B5EF4-FFF2-40B4-BE49-F238E27FC236}">
                <a16:creationId xmlns:a16="http://schemas.microsoft.com/office/drawing/2014/main" id="{9A25DBB0-BAB3-8D7B-9A67-38C60CFBC2CD}"/>
              </a:ext>
            </a:extLst>
          </p:cNvPr>
          <p:cNvSpPr/>
          <p:nvPr/>
        </p:nvSpPr>
        <p:spPr>
          <a:xfrm>
            <a:off x="512430" y="1839816"/>
            <a:ext cx="9061228" cy="3717271"/>
          </a:xfrm>
          <a:prstGeom prst="rect">
            <a:avLst/>
          </a:prstGeom>
          <a:solidFill>
            <a:srgbClr val="FAF2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 name="Google Shape;90;p1">
            <a:extLst>
              <a:ext uri="{FF2B5EF4-FFF2-40B4-BE49-F238E27FC236}">
                <a16:creationId xmlns:a16="http://schemas.microsoft.com/office/drawing/2014/main" id="{9088A7D0-5142-5AFF-BDE4-19BC4856BDC6}"/>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Eksempel på drejebog</a:t>
            </a:r>
          </a:p>
        </p:txBody>
      </p:sp>
      <p:graphicFrame>
        <p:nvGraphicFramePr>
          <p:cNvPr id="6" name="Google Shape;114;p3">
            <a:extLst>
              <a:ext uri="{FF2B5EF4-FFF2-40B4-BE49-F238E27FC236}">
                <a16:creationId xmlns:a16="http://schemas.microsoft.com/office/drawing/2014/main" id="{2AA04EF6-7D4F-A245-5B90-5111CCB8BC46}"/>
              </a:ext>
            </a:extLst>
          </p:cNvPr>
          <p:cNvGraphicFramePr/>
          <p:nvPr>
            <p:extLst>
              <p:ext uri="{D42A27DB-BD31-4B8C-83A1-F6EECF244321}">
                <p14:modId xmlns:p14="http://schemas.microsoft.com/office/powerpoint/2010/main" val="3752235429"/>
              </p:ext>
            </p:extLst>
          </p:nvPr>
        </p:nvGraphicFramePr>
        <p:xfrm>
          <a:off x="616945" y="1972662"/>
          <a:ext cx="8836774" cy="3436211"/>
        </p:xfrm>
        <a:graphic>
          <a:graphicData uri="http://schemas.openxmlformats.org/drawingml/2006/table">
            <a:tbl>
              <a:tblPr firstRow="1" bandRow="1">
                <a:noFill/>
              </a:tblPr>
              <a:tblGrid>
                <a:gridCol w="714015">
                  <a:extLst>
                    <a:ext uri="{9D8B030D-6E8A-4147-A177-3AD203B41FA5}">
                      <a16:colId xmlns:a16="http://schemas.microsoft.com/office/drawing/2014/main" val="20000"/>
                    </a:ext>
                  </a:extLst>
                </a:gridCol>
                <a:gridCol w="8122759">
                  <a:extLst>
                    <a:ext uri="{9D8B030D-6E8A-4147-A177-3AD203B41FA5}">
                      <a16:colId xmlns:a16="http://schemas.microsoft.com/office/drawing/2014/main" val="20001"/>
                    </a:ext>
                  </a:extLst>
                </a:gridCol>
              </a:tblGrid>
              <a:tr h="384458">
                <a:tc>
                  <a:txBody>
                    <a:bodyPr/>
                    <a:lstStyle/>
                    <a:p>
                      <a:pPr marL="0" marR="0" lvl="0" indent="0" algn="ctr" rtl="0">
                        <a:lnSpc>
                          <a:spcPct val="150000"/>
                        </a:lnSpc>
                        <a:spcBef>
                          <a:spcPts val="0"/>
                        </a:spcBef>
                        <a:spcAft>
                          <a:spcPts val="0"/>
                        </a:spcAft>
                        <a:buClr>
                          <a:schemeClr val="dk1"/>
                        </a:buClr>
                        <a:buSzPts val="1200"/>
                        <a:buFont typeface="Calibri"/>
                        <a:buNone/>
                      </a:pPr>
                      <a:endParaRPr sz="1000" b="0" i="0" u="none" strike="noStrike" cap="none" dirty="0">
                        <a:solidFill>
                          <a:srgbClr val="480062"/>
                        </a:solidFill>
                        <a:latin typeface="Montserrat" pitchFamily="2" charset="77"/>
                        <a:ea typeface="Montserrat Light"/>
                        <a:cs typeface="Montserrat Light"/>
                        <a:sym typeface="Montserrat Light"/>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rtl="0">
                        <a:lnSpc>
                          <a:spcPct val="150000"/>
                        </a:lnSpc>
                        <a:spcBef>
                          <a:spcPts val="0"/>
                        </a:spcBef>
                        <a:spcAft>
                          <a:spcPts val="0"/>
                        </a:spcAft>
                        <a:buClr>
                          <a:srgbClr val="480062"/>
                        </a:buClr>
                        <a:buSzPts val="1400"/>
                        <a:buFont typeface="Montserrat Light"/>
                        <a:buNone/>
                      </a:pPr>
                      <a:endParaRPr sz="1200" b="0" i="0" u="none" strike="noStrike" cap="none" dirty="0">
                        <a:solidFill>
                          <a:srgbClr val="480062"/>
                        </a:solidFill>
                        <a:latin typeface="Montserrat Medium"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772324">
                <a:tc>
                  <a:txBody>
                    <a:bodyPr/>
                    <a:lstStyle/>
                    <a:p>
                      <a:pPr marL="0" marR="0" lvl="0" indent="0" algn="l" rtl="0">
                        <a:lnSpc>
                          <a:spcPct val="100000"/>
                        </a:lnSpc>
                        <a:spcBef>
                          <a:spcPts val="0"/>
                        </a:spcBef>
                        <a:spcAft>
                          <a:spcPts val="0"/>
                        </a:spcAft>
                        <a:buClr>
                          <a:srgbClr val="480062"/>
                        </a:buClr>
                        <a:buSzPts val="1200"/>
                        <a:buFont typeface="Arial"/>
                        <a:buNone/>
                      </a:pPr>
                      <a:r>
                        <a:rPr lang="da-DK" sz="1000" b="0" i="0" u="none" strike="noStrike" cap="none" dirty="0">
                          <a:solidFill>
                            <a:srgbClr val="480062"/>
                          </a:solidFill>
                          <a:latin typeface="Montserrat" pitchFamily="2" charset="77"/>
                          <a:ea typeface="Montserrat Light"/>
                          <a:cs typeface="Montserrat Light"/>
                          <a:sym typeface="Montserrat Light"/>
                        </a:rPr>
                        <a:t>10-40 min.</a:t>
                      </a: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50000"/>
                        </a:lnSpc>
                        <a:spcBef>
                          <a:spcPts val="0"/>
                        </a:spcBef>
                        <a:spcAft>
                          <a:spcPts val="0"/>
                        </a:spcAft>
                        <a:buClr>
                          <a:srgbClr val="480062"/>
                        </a:buClr>
                        <a:buSzPts val="1400"/>
                        <a:buFont typeface="Montserrat Medium"/>
                        <a:buNone/>
                      </a:pPr>
                      <a:r>
                        <a:rPr lang="da-DK" sz="1200" b="0" i="0" u="none" strike="noStrike" cap="none" dirty="0">
                          <a:solidFill>
                            <a:srgbClr val="480062"/>
                          </a:solidFill>
                          <a:latin typeface="Montserrat Medium" pitchFamily="2" charset="77"/>
                          <a:ea typeface="Montserrat Medium"/>
                          <a:cs typeface="Montserrat Medium"/>
                          <a:sym typeface="Montserrat Medium"/>
                        </a:rPr>
                        <a:t>INSPIRATIONSOPLÆG FRA ANDRE UNGE FRIVILLIGE</a:t>
                      </a:r>
                      <a:endParaRPr lang="da-DK" sz="1200" b="0" i="0" u="none" strike="noStrike" cap="none" dirty="0">
                        <a:latin typeface="Montserrat Medium"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Fortæl om konkrete eksempler på andre unge fra STU, som har været frivillige</a:t>
                      </a:r>
                      <a:endParaRPr lang="da-DK" sz="1000" b="0" i="0" u="none" strike="noStrike" cap="none"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Brug enten case-historier, film med unge, der selv fortæller eller fysiske oplæg fra rollemodeller, som fortæller deres personlige frivilligrejse – se guide i materialerne</a:t>
                      </a:r>
                      <a:endParaRPr lang="da-DK" sz="1000" b="0" i="0" u="none" strike="noStrike" cap="none"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Bed evt. de unge snakke om de forskellige cases i små grupper. Lad dem tænke over, hvad der driver de unge til at være frivillige, hvordan de gør en forskel, og hvad de selv får med som frivillige</a:t>
                      </a:r>
                      <a:endParaRPr lang="da-DK" sz="1000" b="0" i="0" u="none" strike="noStrike" cap="none" dirty="0">
                        <a:latin typeface="Montserrat"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279429">
                <a:tc>
                  <a:txBody>
                    <a:bodyPr/>
                    <a:lstStyle/>
                    <a:p>
                      <a:pPr marL="0" marR="0" lvl="0" indent="0" algn="l" rtl="0">
                        <a:lnSpc>
                          <a:spcPct val="100000"/>
                        </a:lnSpc>
                        <a:spcBef>
                          <a:spcPts val="0"/>
                        </a:spcBef>
                        <a:spcAft>
                          <a:spcPts val="0"/>
                        </a:spcAft>
                        <a:buClr>
                          <a:srgbClr val="480062"/>
                        </a:buClr>
                        <a:buSzPts val="1200"/>
                        <a:buFont typeface="Montserrat Light"/>
                        <a:buNone/>
                      </a:pPr>
                      <a:r>
                        <a:rPr lang="da-DK" sz="1000" b="0" i="0" u="none" strike="noStrike" cap="none" dirty="0">
                          <a:solidFill>
                            <a:srgbClr val="480062"/>
                          </a:solidFill>
                          <a:latin typeface="Montserrat" pitchFamily="2" charset="77"/>
                          <a:ea typeface="Montserrat Light"/>
                          <a:cs typeface="Montserrat Light"/>
                          <a:sym typeface="Montserrat Light"/>
                        </a:rPr>
                        <a:t>30-60 min.</a:t>
                      </a:r>
                      <a:endParaRPr sz="1000" u="none" strike="noStrike" cap="none" dirty="0">
                        <a:solidFill>
                          <a:srgbClr val="480062"/>
                        </a:solidFill>
                        <a:latin typeface="Montserrat" pitchFamily="2" charset="77"/>
                      </a:endParaRPr>
                    </a:p>
                    <a:p>
                      <a:pPr marL="0" marR="0" lvl="0" indent="0" algn="ctr" rtl="0">
                        <a:lnSpc>
                          <a:spcPct val="100000"/>
                        </a:lnSpc>
                        <a:spcBef>
                          <a:spcPts val="0"/>
                        </a:spcBef>
                        <a:spcAft>
                          <a:spcPts val="0"/>
                        </a:spcAft>
                        <a:buClr>
                          <a:srgbClr val="000000"/>
                        </a:buClr>
                        <a:buSzPts val="1200"/>
                        <a:buFont typeface="Arial"/>
                        <a:buNone/>
                      </a:pP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50000"/>
                        </a:lnSpc>
                        <a:spcBef>
                          <a:spcPts val="0"/>
                        </a:spcBef>
                        <a:spcAft>
                          <a:spcPts val="0"/>
                        </a:spcAft>
                        <a:buClr>
                          <a:srgbClr val="480062"/>
                        </a:buClr>
                        <a:buSzPts val="1400"/>
                        <a:buFont typeface="Montserrat Medium"/>
                        <a:buNone/>
                      </a:pPr>
                      <a:r>
                        <a:rPr lang="da-DK" sz="1200" b="0" i="0" u="none" strike="noStrike" cap="none" dirty="0">
                          <a:solidFill>
                            <a:srgbClr val="480062"/>
                          </a:solidFill>
                          <a:latin typeface="Montserrat Medium"/>
                          <a:ea typeface="Montserrat Medium"/>
                          <a:cs typeface="Montserrat Medium"/>
                          <a:sym typeface="Montserrat Medium"/>
                        </a:rPr>
                        <a:t>EVT. FORENINGSOPLÆG</a:t>
                      </a:r>
                      <a:endParaRPr lang="da-DK" sz="1200" dirty="0"/>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Foreningen eller frivilligcenteret præsenterer foreningens aktiviteter og frivilligopgaver gerne visuelt med artefakter eller film – se guide i materialerne</a:t>
                      </a:r>
                      <a:endParaRPr lang="da-DK" sz="1000" b="0" i="0"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Afsæt god tid til spørgsmål</a:t>
                      </a: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9" name="Google Shape;115;p3" descr="Ur">
            <a:extLst>
              <a:ext uri="{FF2B5EF4-FFF2-40B4-BE49-F238E27FC236}">
                <a16:creationId xmlns:a16="http://schemas.microsoft.com/office/drawing/2014/main" id="{70B6EFE8-4F78-17E0-0596-7908D4EDD317}"/>
              </a:ext>
            </a:extLst>
          </p:cNvPr>
          <p:cNvPicPr preferRelativeResize="0"/>
          <p:nvPr/>
        </p:nvPicPr>
        <p:blipFill rotWithShape="1">
          <a:blip r:embed="rId3">
            <a:alphaModFix/>
          </a:blip>
          <a:srcRect/>
          <a:stretch/>
        </p:blipFill>
        <p:spPr>
          <a:xfrm>
            <a:off x="807265" y="1968219"/>
            <a:ext cx="259535" cy="259535"/>
          </a:xfrm>
          <a:prstGeom prst="rect">
            <a:avLst/>
          </a:prstGeom>
          <a:noFill/>
          <a:ln>
            <a:noFill/>
          </a:ln>
        </p:spPr>
      </p:pic>
      <p:pic>
        <p:nvPicPr>
          <p:cNvPr id="10" name="Google Shape;101;p2" descr="Et billede, der indeholder tekst&#10;&#10;Automatisk genereret beskrivelse">
            <a:extLst>
              <a:ext uri="{FF2B5EF4-FFF2-40B4-BE49-F238E27FC236}">
                <a16:creationId xmlns:a16="http://schemas.microsoft.com/office/drawing/2014/main" id="{AA5045EE-B959-ED7F-F2FE-9BB301F44110}"/>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pic>
        <p:nvPicPr>
          <p:cNvPr id="17" name="Billede 16" descr="Et billede, der indeholder cirkel, Grafik, Font/skrifttype, tegneserie&#10;&#10;Automatisk genereret beskrivelse">
            <a:extLst>
              <a:ext uri="{FF2B5EF4-FFF2-40B4-BE49-F238E27FC236}">
                <a16:creationId xmlns:a16="http://schemas.microsoft.com/office/drawing/2014/main" id="{66FE2BD9-2173-3680-7E7E-51C14B8D2C71}"/>
              </a:ext>
            </a:extLst>
          </p:cNvPr>
          <p:cNvPicPr>
            <a:picLocks noChangeAspect="1"/>
          </p:cNvPicPr>
          <p:nvPr/>
        </p:nvPicPr>
        <p:blipFill>
          <a:blip r:embed="rId5"/>
          <a:stretch>
            <a:fillRect/>
          </a:stretch>
        </p:blipFill>
        <p:spPr>
          <a:xfrm>
            <a:off x="365083" y="362166"/>
            <a:ext cx="616198" cy="616198"/>
          </a:xfrm>
          <a:prstGeom prst="rect">
            <a:avLst/>
          </a:prstGeom>
        </p:spPr>
      </p:pic>
      <p:grpSp>
        <p:nvGrpSpPr>
          <p:cNvPr id="18" name="Gruppe 17">
            <a:extLst>
              <a:ext uri="{FF2B5EF4-FFF2-40B4-BE49-F238E27FC236}">
                <a16:creationId xmlns:a16="http://schemas.microsoft.com/office/drawing/2014/main" id="{86D940DE-073A-95C5-6B1F-F5254DCC4B41}"/>
              </a:ext>
            </a:extLst>
          </p:cNvPr>
          <p:cNvGrpSpPr/>
          <p:nvPr/>
        </p:nvGrpSpPr>
        <p:grpSpPr>
          <a:xfrm>
            <a:off x="1057481" y="414429"/>
            <a:ext cx="5041435" cy="525642"/>
            <a:chOff x="1189588" y="424397"/>
            <a:chExt cx="5041435" cy="525642"/>
          </a:xfrm>
        </p:grpSpPr>
        <p:sp>
          <p:nvSpPr>
            <p:cNvPr id="19" name="Google Shape;103;p2">
              <a:extLst>
                <a:ext uri="{FF2B5EF4-FFF2-40B4-BE49-F238E27FC236}">
                  <a16:creationId xmlns:a16="http://schemas.microsoft.com/office/drawing/2014/main" id="{30FFC975-4BC5-DEF7-40AB-F18DAE3A0EBC}"/>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INTRODUKTIONSWORKSHOP</a:t>
              </a:r>
              <a:endParaRPr sz="1200" dirty="0">
                <a:solidFill>
                  <a:srgbClr val="480062"/>
                </a:solidFill>
                <a:latin typeface="Montserrat Medium" pitchFamily="2" charset="77"/>
              </a:endParaRPr>
            </a:p>
          </p:txBody>
        </p:sp>
        <p:sp>
          <p:nvSpPr>
            <p:cNvPr id="20" name="Google Shape;103;p2">
              <a:extLst>
                <a:ext uri="{FF2B5EF4-FFF2-40B4-BE49-F238E27FC236}">
                  <a16:creationId xmlns:a16="http://schemas.microsoft.com/office/drawing/2014/main" id="{60C069B6-C8D1-5F00-D14B-567A74A1186E}"/>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543413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3AB2CCBF-009A-E9E8-4737-57AC165832CC}"/>
            </a:ext>
          </a:extLst>
        </p:cNvPr>
        <p:cNvGrpSpPr/>
        <p:nvPr/>
      </p:nvGrpSpPr>
      <p:grpSpPr>
        <a:xfrm>
          <a:off x="0" y="0"/>
          <a:ext cx="0" cy="0"/>
          <a:chOff x="0" y="0"/>
          <a:chExt cx="0" cy="0"/>
        </a:xfrm>
      </p:grpSpPr>
      <p:sp>
        <p:nvSpPr>
          <p:cNvPr id="8" name="Google Shape;110;p3">
            <a:extLst>
              <a:ext uri="{FF2B5EF4-FFF2-40B4-BE49-F238E27FC236}">
                <a16:creationId xmlns:a16="http://schemas.microsoft.com/office/drawing/2014/main" id="{8EBAC9EA-77D7-419C-1922-9E61DA6DFADB}"/>
              </a:ext>
            </a:extLst>
          </p:cNvPr>
          <p:cNvSpPr/>
          <p:nvPr/>
        </p:nvSpPr>
        <p:spPr>
          <a:xfrm>
            <a:off x="512430" y="1839816"/>
            <a:ext cx="9061228" cy="2965109"/>
          </a:xfrm>
          <a:prstGeom prst="rect">
            <a:avLst/>
          </a:prstGeom>
          <a:solidFill>
            <a:srgbClr val="FAF2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 name="Google Shape;90;p1">
            <a:extLst>
              <a:ext uri="{FF2B5EF4-FFF2-40B4-BE49-F238E27FC236}">
                <a16:creationId xmlns:a16="http://schemas.microsoft.com/office/drawing/2014/main" id="{58225F4E-167B-2388-3FF4-93B8D0ECA13F}"/>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Eksempel på drejebog</a:t>
            </a:r>
          </a:p>
        </p:txBody>
      </p:sp>
      <p:graphicFrame>
        <p:nvGraphicFramePr>
          <p:cNvPr id="6" name="Google Shape;114;p3">
            <a:extLst>
              <a:ext uri="{FF2B5EF4-FFF2-40B4-BE49-F238E27FC236}">
                <a16:creationId xmlns:a16="http://schemas.microsoft.com/office/drawing/2014/main" id="{B6AC9C21-A52B-337E-4AA2-EAEE5DC0F037}"/>
              </a:ext>
            </a:extLst>
          </p:cNvPr>
          <p:cNvGraphicFramePr/>
          <p:nvPr>
            <p:extLst>
              <p:ext uri="{D42A27DB-BD31-4B8C-83A1-F6EECF244321}">
                <p14:modId xmlns:p14="http://schemas.microsoft.com/office/powerpoint/2010/main" val="3779527191"/>
              </p:ext>
            </p:extLst>
          </p:nvPr>
        </p:nvGraphicFramePr>
        <p:xfrm>
          <a:off x="616945" y="1972662"/>
          <a:ext cx="8836774" cy="2741578"/>
        </p:xfrm>
        <a:graphic>
          <a:graphicData uri="http://schemas.openxmlformats.org/drawingml/2006/table">
            <a:tbl>
              <a:tblPr firstRow="1" bandRow="1">
                <a:noFill/>
              </a:tblPr>
              <a:tblGrid>
                <a:gridCol w="714015">
                  <a:extLst>
                    <a:ext uri="{9D8B030D-6E8A-4147-A177-3AD203B41FA5}">
                      <a16:colId xmlns:a16="http://schemas.microsoft.com/office/drawing/2014/main" val="20000"/>
                    </a:ext>
                  </a:extLst>
                </a:gridCol>
                <a:gridCol w="8122759">
                  <a:extLst>
                    <a:ext uri="{9D8B030D-6E8A-4147-A177-3AD203B41FA5}">
                      <a16:colId xmlns:a16="http://schemas.microsoft.com/office/drawing/2014/main" val="20001"/>
                    </a:ext>
                  </a:extLst>
                </a:gridCol>
              </a:tblGrid>
              <a:tr h="384458">
                <a:tc>
                  <a:txBody>
                    <a:bodyPr/>
                    <a:lstStyle/>
                    <a:p>
                      <a:pPr marL="0" marR="0" lvl="0" indent="0" algn="ctr" rtl="0">
                        <a:lnSpc>
                          <a:spcPct val="150000"/>
                        </a:lnSpc>
                        <a:spcBef>
                          <a:spcPts val="0"/>
                        </a:spcBef>
                        <a:spcAft>
                          <a:spcPts val="0"/>
                        </a:spcAft>
                        <a:buClr>
                          <a:schemeClr val="dk1"/>
                        </a:buClr>
                        <a:buSzPts val="1200"/>
                        <a:buFont typeface="Calibri"/>
                        <a:buNone/>
                      </a:pPr>
                      <a:endParaRPr sz="1000" b="0" i="0" u="none" strike="noStrike" cap="none" dirty="0">
                        <a:solidFill>
                          <a:srgbClr val="480062"/>
                        </a:solidFill>
                        <a:latin typeface="Montserrat" pitchFamily="2" charset="77"/>
                        <a:ea typeface="Montserrat Light"/>
                        <a:cs typeface="Montserrat Light"/>
                        <a:sym typeface="Montserrat Light"/>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rtl="0">
                        <a:lnSpc>
                          <a:spcPct val="150000"/>
                        </a:lnSpc>
                        <a:spcBef>
                          <a:spcPts val="0"/>
                        </a:spcBef>
                        <a:spcAft>
                          <a:spcPts val="0"/>
                        </a:spcAft>
                        <a:buClr>
                          <a:srgbClr val="480062"/>
                        </a:buClr>
                        <a:buSzPts val="1400"/>
                        <a:buFont typeface="Montserrat Light"/>
                        <a:buNone/>
                      </a:pPr>
                      <a:endParaRPr sz="1200" b="0" i="0" u="none" strike="noStrike" cap="none" dirty="0">
                        <a:solidFill>
                          <a:srgbClr val="480062"/>
                        </a:solidFill>
                        <a:latin typeface="Montserrat Medium"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9525" cap="flat" cmpd="sng">
                      <a:noFill/>
                      <a:prstDash val="solid"/>
                      <a:round/>
                      <a:headEnd type="none" w="sm" len="sm"/>
                      <a:tailEnd type="none" w="sm" len="sm"/>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056640">
                <a:tc>
                  <a:txBody>
                    <a:bodyPr/>
                    <a:lstStyle/>
                    <a:p>
                      <a:pPr marL="0" marR="0" lvl="0" indent="0" algn="l" rtl="0">
                        <a:lnSpc>
                          <a:spcPct val="100000"/>
                        </a:lnSpc>
                        <a:spcBef>
                          <a:spcPts val="0"/>
                        </a:spcBef>
                        <a:spcAft>
                          <a:spcPts val="0"/>
                        </a:spcAft>
                        <a:buClr>
                          <a:srgbClr val="480062"/>
                        </a:buClr>
                        <a:buSzPts val="1200"/>
                        <a:buFont typeface="Arial"/>
                        <a:buNone/>
                      </a:pPr>
                      <a:r>
                        <a:rPr lang="da-DK" sz="1000" b="0" i="0" u="none" strike="noStrike" cap="none" dirty="0">
                          <a:solidFill>
                            <a:srgbClr val="480062"/>
                          </a:solidFill>
                          <a:latin typeface="Montserrat" pitchFamily="2" charset="77"/>
                          <a:ea typeface="Montserrat Light"/>
                          <a:cs typeface="Montserrat Light"/>
                          <a:sym typeface="Montserrat Light"/>
                        </a:rPr>
                        <a:t>30-60 min.</a:t>
                      </a: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50000"/>
                        </a:lnSpc>
                        <a:spcBef>
                          <a:spcPts val="0"/>
                        </a:spcBef>
                        <a:spcAft>
                          <a:spcPts val="0"/>
                        </a:spcAft>
                        <a:buClr>
                          <a:srgbClr val="480062"/>
                        </a:buClr>
                        <a:buSzPts val="1400"/>
                        <a:buFont typeface="Montserrat Medium"/>
                        <a:buNone/>
                      </a:pPr>
                      <a:r>
                        <a:rPr lang="da-DK" sz="1200" b="0" i="0" u="none" strike="noStrike" cap="none" dirty="0">
                          <a:solidFill>
                            <a:srgbClr val="480062"/>
                          </a:solidFill>
                          <a:latin typeface="Montserrat Medium" pitchFamily="2" charset="77"/>
                          <a:ea typeface="Montserrat Medium"/>
                          <a:cs typeface="Montserrat Medium"/>
                          <a:sym typeface="Montserrat Medium"/>
                        </a:rPr>
                        <a:t>ØVELSE</a:t>
                      </a:r>
                      <a:endParaRPr lang="da-DK" sz="1200" b="0" i="0" u="none" strike="noStrike" cap="none" dirty="0">
                        <a:latin typeface="Montserrat Medium"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Lav enten hjørneøvelsen eller dilemmaøvelsen med de unge (find øvelsen i materialepakken)</a:t>
                      </a:r>
                      <a:endParaRPr lang="da-DK" sz="1000" b="0" i="0" u="none" strike="noStrike" cap="none"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Giv tid til spørgsmål og opfølgning</a:t>
                      </a:r>
                      <a:endParaRPr lang="da-DK" sz="1000" b="0" i="0" u="none" strike="noStrike" cap="none" dirty="0">
                        <a:latin typeface="Montserrat"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28575" cap="flat" cmpd="sng" algn="ctr">
                      <a:solidFill>
                        <a:srgbClr val="D18C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300480">
                <a:tc>
                  <a:txBody>
                    <a:bodyPr/>
                    <a:lstStyle/>
                    <a:p>
                      <a:pPr marL="0" marR="0" lvl="0" indent="0" algn="l" rtl="0">
                        <a:lnSpc>
                          <a:spcPct val="100000"/>
                        </a:lnSpc>
                        <a:spcBef>
                          <a:spcPts val="0"/>
                        </a:spcBef>
                        <a:spcAft>
                          <a:spcPts val="0"/>
                        </a:spcAft>
                        <a:buClr>
                          <a:srgbClr val="480062"/>
                        </a:buClr>
                        <a:buSzPts val="1200"/>
                        <a:buFont typeface="Montserrat Light"/>
                        <a:buNone/>
                      </a:pPr>
                      <a:r>
                        <a:rPr lang="da-DK" sz="1000" b="0" i="0" u="none" strike="noStrike" cap="none" dirty="0">
                          <a:solidFill>
                            <a:srgbClr val="480062"/>
                          </a:solidFill>
                          <a:latin typeface="Montserrat" pitchFamily="2" charset="77"/>
                          <a:ea typeface="Montserrat Light"/>
                          <a:cs typeface="Montserrat Light"/>
                          <a:sym typeface="Montserrat Light"/>
                        </a:rPr>
                        <a:t>10 min.</a:t>
                      </a:r>
                      <a:endParaRPr sz="1000" u="none" strike="noStrike" cap="none" dirty="0">
                        <a:solidFill>
                          <a:srgbClr val="480062"/>
                        </a:solidFill>
                        <a:latin typeface="Montserrat" pitchFamily="2" charset="77"/>
                      </a:endParaRPr>
                    </a:p>
                    <a:p>
                      <a:pPr marL="0" marR="0" lvl="0" indent="0" algn="ctr" rtl="0">
                        <a:lnSpc>
                          <a:spcPct val="100000"/>
                        </a:lnSpc>
                        <a:spcBef>
                          <a:spcPts val="0"/>
                        </a:spcBef>
                        <a:spcAft>
                          <a:spcPts val="0"/>
                        </a:spcAft>
                        <a:buClr>
                          <a:srgbClr val="000000"/>
                        </a:buClr>
                        <a:buSzPts val="1200"/>
                        <a:buFont typeface="Arial"/>
                        <a:buNone/>
                      </a:pPr>
                      <a:endParaRPr sz="1000" u="none" strike="noStrike" cap="none" dirty="0">
                        <a:solidFill>
                          <a:srgbClr val="480062"/>
                        </a:solidFill>
                        <a:latin typeface="Montserrat" pitchFamily="2" charset="77"/>
                      </a:endParaRPr>
                    </a:p>
                  </a:txBody>
                  <a:tcPr marL="91450" marR="91450" marT="45725" marB="45725" anchor="ctr">
                    <a:lnL w="9525" cap="flat" cmpd="sng">
                      <a:noFill/>
                      <a:prstDash val="solid"/>
                      <a:round/>
                      <a:headEnd type="none" w="sm" len="sm"/>
                      <a:tailEnd type="none" w="sm" len="sm"/>
                    </a:lnL>
                    <a:lnR w="28575" cap="flat" cmpd="sng" algn="ctr">
                      <a:solidFill>
                        <a:srgbClr val="D18CFF"/>
                      </a:solidFill>
                      <a:prstDash val="solid"/>
                      <a:round/>
                      <a:headEnd type="none" w="med" len="med"/>
                      <a:tailEnd type="none" w="med" len="med"/>
                    </a:lnR>
                    <a:lnT w="28575" cap="flat" cmpd="sng" algn="ctr">
                      <a:solidFill>
                        <a:srgbClr val="D18C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50000"/>
                        </a:lnSpc>
                        <a:spcBef>
                          <a:spcPts val="0"/>
                        </a:spcBef>
                        <a:spcAft>
                          <a:spcPts val="0"/>
                        </a:spcAft>
                        <a:buClr>
                          <a:srgbClr val="480062"/>
                        </a:buClr>
                        <a:buSzPts val="1400"/>
                        <a:buFont typeface="Montserrat Medium"/>
                        <a:buNone/>
                      </a:pPr>
                      <a:r>
                        <a:rPr lang="da-DK" sz="1200" b="0" i="0" u="none" strike="noStrike" cap="none" dirty="0">
                          <a:solidFill>
                            <a:srgbClr val="480062"/>
                          </a:solidFill>
                          <a:latin typeface="Montserrat Medium"/>
                          <a:ea typeface="Montserrat Medium"/>
                          <a:cs typeface="Montserrat Medium"/>
                          <a:sym typeface="Montserrat Medium"/>
                        </a:rPr>
                        <a:t>AFRUNDING</a:t>
                      </a:r>
                      <a:endParaRPr lang="da-DK" sz="1200" dirty="0"/>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Skitser rammerne for frivillig</a:t>
                      </a:r>
                      <a:r>
                        <a:rPr lang="da-DK" sz="1000" b="0" i="0" dirty="0">
                          <a:solidFill>
                            <a:srgbClr val="480062"/>
                          </a:solidFill>
                          <a:latin typeface="Montserrat" pitchFamily="2" charset="77"/>
                          <a:ea typeface="Montserrat Light"/>
                          <a:cs typeface="Montserrat Light"/>
                          <a:sym typeface="Montserrat Light"/>
                        </a:rPr>
                        <a:t>heden</a:t>
                      </a:r>
                      <a:r>
                        <a:rPr lang="da-DK" sz="1000" b="0" i="0" u="none" strike="noStrike" cap="none" dirty="0">
                          <a:solidFill>
                            <a:srgbClr val="480062"/>
                          </a:solidFill>
                          <a:latin typeface="Montserrat" pitchFamily="2" charset="77"/>
                          <a:ea typeface="Montserrat Light"/>
                          <a:cs typeface="Montserrat Light"/>
                          <a:sym typeface="Montserrat Light"/>
                        </a:rPr>
                        <a:t>, og brug gerne de unges egne refleksioner fra øvelsen. </a:t>
                      </a:r>
                      <a:endParaRPr lang="da-DK" sz="1000" b="0" i="0"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Fortæl om foreningsbesøgene, </a:t>
                      </a:r>
                      <a:r>
                        <a:rPr lang="da-DK" sz="1000" b="0" i="0" dirty="0">
                          <a:solidFill>
                            <a:srgbClr val="480062"/>
                          </a:solidFill>
                          <a:latin typeface="Montserrat" pitchFamily="2" charset="77"/>
                          <a:ea typeface="Montserrat Light"/>
                          <a:cs typeface="Montserrat Light"/>
                          <a:sym typeface="Montserrat Light"/>
                        </a:rPr>
                        <a:t>opstart på frivillighed i foreningen og </a:t>
                      </a:r>
                      <a:r>
                        <a:rPr lang="da-DK" sz="1000" b="0" i="0" u="none" strike="noStrike" cap="none" dirty="0">
                          <a:solidFill>
                            <a:srgbClr val="480062"/>
                          </a:solidFill>
                          <a:latin typeface="Montserrat" pitchFamily="2" charset="77"/>
                          <a:ea typeface="Montserrat Light"/>
                          <a:cs typeface="Montserrat Light"/>
                          <a:sym typeface="Montserrat Light"/>
                        </a:rPr>
                        <a:t>frivilligbeviser</a:t>
                      </a:r>
                      <a:endParaRPr lang="da-DK" sz="1000" b="0" i="0" u="none" strike="noStrike" cap="none" dirty="0">
                        <a:latin typeface="Montserrat" pitchFamily="2" charset="77"/>
                      </a:endParaRPr>
                    </a:p>
                    <a:p>
                      <a:pPr marL="171450" marR="0" lvl="0" indent="-171450" algn="l" rtl="0">
                        <a:lnSpc>
                          <a:spcPct val="150000"/>
                        </a:lnSpc>
                        <a:spcBef>
                          <a:spcPts val="0"/>
                        </a:spcBef>
                        <a:spcAft>
                          <a:spcPts val="0"/>
                        </a:spcAft>
                        <a:buClr>
                          <a:srgbClr val="480062"/>
                        </a:buClr>
                        <a:buSzPts val="1200"/>
                        <a:buFont typeface="Arial"/>
                        <a:buChar char="•"/>
                      </a:pPr>
                      <a:r>
                        <a:rPr lang="da-DK" sz="1000" b="0" i="0" u="none" strike="noStrike" cap="none" dirty="0">
                          <a:solidFill>
                            <a:srgbClr val="480062"/>
                          </a:solidFill>
                          <a:latin typeface="Montserrat" pitchFamily="2" charset="77"/>
                          <a:ea typeface="Montserrat Light"/>
                          <a:cs typeface="Montserrat Light"/>
                          <a:sym typeface="Montserrat Light"/>
                        </a:rPr>
                        <a:t>Tak for i dag og på gensyn</a:t>
                      </a:r>
                      <a:endParaRPr lang="da-DK" sz="1000" b="0" i="0" u="none" strike="noStrike" cap="none" dirty="0">
                        <a:latin typeface="Montserrat" pitchFamily="2" charset="77"/>
                      </a:endParaRPr>
                    </a:p>
                  </a:txBody>
                  <a:tcPr marL="91450" marR="91450" marT="45725" marB="45725" anchor="ctr">
                    <a:lnL w="28575" cap="flat" cmpd="sng" algn="ctr">
                      <a:solidFill>
                        <a:srgbClr val="D18CFF"/>
                      </a:solidFill>
                      <a:prstDash val="solid"/>
                      <a:round/>
                      <a:headEnd type="none" w="med" len="med"/>
                      <a:tailEnd type="none" w="med" len="med"/>
                    </a:lnL>
                    <a:lnR w="9525" cap="flat" cmpd="sng">
                      <a:noFill/>
                      <a:prstDash val="solid"/>
                      <a:round/>
                      <a:headEnd type="none" w="sm" len="sm"/>
                      <a:tailEnd type="none" w="sm" len="sm"/>
                    </a:lnR>
                    <a:lnT w="28575" cap="flat" cmpd="sng" algn="ctr">
                      <a:solidFill>
                        <a:srgbClr val="D18C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9" name="Google Shape;115;p3" descr="Ur">
            <a:extLst>
              <a:ext uri="{FF2B5EF4-FFF2-40B4-BE49-F238E27FC236}">
                <a16:creationId xmlns:a16="http://schemas.microsoft.com/office/drawing/2014/main" id="{5B0FA01F-D136-AA7A-F264-A751073AA3F8}"/>
              </a:ext>
            </a:extLst>
          </p:cNvPr>
          <p:cNvPicPr preferRelativeResize="0"/>
          <p:nvPr/>
        </p:nvPicPr>
        <p:blipFill rotWithShape="1">
          <a:blip r:embed="rId3">
            <a:alphaModFix/>
          </a:blip>
          <a:srcRect/>
          <a:stretch/>
        </p:blipFill>
        <p:spPr>
          <a:xfrm>
            <a:off x="807265" y="1968219"/>
            <a:ext cx="259535" cy="259535"/>
          </a:xfrm>
          <a:prstGeom prst="rect">
            <a:avLst/>
          </a:prstGeom>
          <a:noFill/>
          <a:ln>
            <a:noFill/>
          </a:ln>
        </p:spPr>
      </p:pic>
      <p:pic>
        <p:nvPicPr>
          <p:cNvPr id="10" name="Google Shape;101;p2" descr="Et billede, der indeholder tekst&#10;&#10;Automatisk genereret beskrivelse">
            <a:extLst>
              <a:ext uri="{FF2B5EF4-FFF2-40B4-BE49-F238E27FC236}">
                <a16:creationId xmlns:a16="http://schemas.microsoft.com/office/drawing/2014/main" id="{978207BC-E3C7-B2D4-59A3-1BC2A8435939}"/>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pic>
        <p:nvPicPr>
          <p:cNvPr id="18" name="Billede 17" descr="Et billede, der indeholder cirkel, Grafik, Font/skrifttype, tegneserie&#10;&#10;Automatisk genereret beskrivelse">
            <a:extLst>
              <a:ext uri="{FF2B5EF4-FFF2-40B4-BE49-F238E27FC236}">
                <a16:creationId xmlns:a16="http://schemas.microsoft.com/office/drawing/2014/main" id="{F2A91D64-6E1D-FD5A-81A9-F3D5AC1A409C}"/>
              </a:ext>
            </a:extLst>
          </p:cNvPr>
          <p:cNvPicPr>
            <a:picLocks noChangeAspect="1"/>
          </p:cNvPicPr>
          <p:nvPr/>
        </p:nvPicPr>
        <p:blipFill>
          <a:blip r:embed="rId5"/>
          <a:stretch>
            <a:fillRect/>
          </a:stretch>
        </p:blipFill>
        <p:spPr>
          <a:xfrm>
            <a:off x="365083" y="362166"/>
            <a:ext cx="616198" cy="616198"/>
          </a:xfrm>
          <a:prstGeom prst="rect">
            <a:avLst/>
          </a:prstGeom>
        </p:spPr>
      </p:pic>
      <p:grpSp>
        <p:nvGrpSpPr>
          <p:cNvPr id="19" name="Gruppe 18">
            <a:extLst>
              <a:ext uri="{FF2B5EF4-FFF2-40B4-BE49-F238E27FC236}">
                <a16:creationId xmlns:a16="http://schemas.microsoft.com/office/drawing/2014/main" id="{2889CB4F-666C-7E1A-4B7D-594885938B05}"/>
              </a:ext>
            </a:extLst>
          </p:cNvPr>
          <p:cNvGrpSpPr/>
          <p:nvPr/>
        </p:nvGrpSpPr>
        <p:grpSpPr>
          <a:xfrm>
            <a:off x="1057481" y="414429"/>
            <a:ext cx="5041435" cy="525642"/>
            <a:chOff x="1189588" y="424397"/>
            <a:chExt cx="5041435" cy="525642"/>
          </a:xfrm>
        </p:grpSpPr>
        <p:sp>
          <p:nvSpPr>
            <p:cNvPr id="20" name="Google Shape;103;p2">
              <a:extLst>
                <a:ext uri="{FF2B5EF4-FFF2-40B4-BE49-F238E27FC236}">
                  <a16:creationId xmlns:a16="http://schemas.microsoft.com/office/drawing/2014/main" id="{FE296840-9078-5101-6C5E-37A675E88376}"/>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INTRODUKTIONSWORKSHOP</a:t>
              </a:r>
              <a:endParaRPr sz="1200" dirty="0">
                <a:solidFill>
                  <a:srgbClr val="480062"/>
                </a:solidFill>
                <a:latin typeface="Montserrat Medium" pitchFamily="2" charset="77"/>
              </a:endParaRPr>
            </a:p>
          </p:txBody>
        </p:sp>
        <p:sp>
          <p:nvSpPr>
            <p:cNvPr id="21" name="Google Shape;103;p2">
              <a:extLst>
                <a:ext uri="{FF2B5EF4-FFF2-40B4-BE49-F238E27FC236}">
                  <a16:creationId xmlns:a16="http://schemas.microsoft.com/office/drawing/2014/main" id="{3AC01E9A-0556-F04B-A3C0-D11A726228F1}"/>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569219821"/>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TotalTime>
  <Words>826</Words>
  <Application>Microsoft Macintosh PowerPoint</Application>
  <PresentationFormat>A4-papir (210 x 297 mm)</PresentationFormat>
  <Paragraphs>72</Paragraphs>
  <Slides>6</Slides>
  <Notes>6</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6</vt:i4>
      </vt:variant>
    </vt:vector>
  </HeadingPairs>
  <TitlesOfParts>
    <vt:vector size="12" baseType="lpstr">
      <vt:lpstr>Arial</vt:lpstr>
      <vt:lpstr>Montserrat Light</vt:lpstr>
      <vt:lpstr>Montserrat</vt:lpstr>
      <vt:lpstr>Calibri</vt:lpstr>
      <vt:lpstr>Montserrat Medium</vt:lpstr>
      <vt:lpstr>Office-tema</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120</cp:revision>
  <dcterms:created xsi:type="dcterms:W3CDTF">2022-08-09T11:08:44Z</dcterms:created>
  <dcterms:modified xsi:type="dcterms:W3CDTF">2025-01-09T16:45:37Z</dcterms:modified>
</cp:coreProperties>
</file>