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77" r:id="rId2"/>
    <p:sldId id="278" r:id="rId3"/>
    <p:sldId id="304" r:id="rId4"/>
  </p:sldIdLst>
  <p:sldSz cx="9906000" cy="6858000" type="A4"/>
  <p:notesSz cx="6858000" cy="9144000"/>
  <p:embeddedFontLst>
    <p:embeddedFont>
      <p:font typeface="Montserrat" pitchFamily="2" charset="77"/>
      <p:regular r:id="rId6"/>
      <p:bold r:id="rId7"/>
      <p:italic r:id="rId8"/>
      <p:boldItalic r:id="rId9"/>
    </p:embeddedFont>
    <p:embeddedFont>
      <p:font typeface="Montserrat Medium" pitchFamily="2" charset="77"/>
      <p:regular r:id="rId10"/>
      <p:bold r:id="rId11"/>
      <p:italic r:id="rId12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g1jgg7uJk4Dtq/lb/hr0rg832FZ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e Krabek" initials="" lastIdx="2" clrIdx="0"/>
  <p:cmAuthor id="1" name="Sanne Sørense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62"/>
    <a:srgbClr val="FFFBED"/>
    <a:srgbClr val="D18CFF"/>
    <a:srgbClr val="FBF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3"/>
    <p:restoredTop sz="89859"/>
  </p:normalViewPr>
  <p:slideViewPr>
    <p:cSldViewPr snapToGrid="0">
      <p:cViewPr varScale="1">
        <p:scale>
          <a:sx n="122" d="100"/>
          <a:sy n="122" d="100"/>
        </p:scale>
        <p:origin x="1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42" Type="http://schemas.openxmlformats.org/officeDocument/2006/relationships/commentAuthors" Target="commentAuthor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220FEA1-E84A-6FAE-4B7B-A2D2BE260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D37664F6-2C7F-6D39-8788-CBEEB70E09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9BF9DBDD-9A7D-984E-D41B-A55E269965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9257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74CC8CD-CB21-EC16-6BCD-B8482874B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E0E87885-B7D1-399D-4BA5-24BEAE79C2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10808D71-8AD1-514A-3653-84EDE4BB3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6531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625"/>
              <a:buNone/>
              <a:defRPr sz="162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463"/>
              <a:buNone/>
              <a:defRPr sz="146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 b="1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 b="1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 b="1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73062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marL="1371600" lvl="2" indent="-3524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marL="1828800" lvl="3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marL="2286000" lvl="4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marL="2743200" lvl="5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marL="3200400" lvl="6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marL="3657600" lvl="7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marL="4114800" lvl="8" indent="-331787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marL="1371600" lvl="2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marL="2286000" lvl="4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marL="2743200" lvl="5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marL="3200400" lvl="6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marL="3657600" lvl="7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marL="4114800" lvl="8" indent="-228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3062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24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178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1500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006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452280" y="1280437"/>
            <a:ext cx="891500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I foreningslivet kan der være berøringsangst, forforståelser og forbehold for at møde unge med særlige behov </a:t>
            </a: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og en usikkerhed om det kan lade sig gøre at skabe en gensidig succesoplevelse med de unge som frivillige. </a:t>
            </a: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Det er derfor et vigtigt opmærksomhedspunkt at arbejde med sammen med foreningerne og de unge, så I finder fælles realistiske løsninger, der kan kompensere for de unges funktionsnedsættelser og gøre frivilligheden til en god oplevelse for alle. </a:t>
            </a:r>
          </a:p>
        </p:txBody>
      </p:sp>
      <p:cxnSp>
        <p:nvCxnSpPr>
          <p:cNvPr id="5" name="Google Shape;92;p1">
            <a:extLst>
              <a:ext uri="{FF2B5EF4-FFF2-40B4-BE49-F238E27FC236}">
                <a16:creationId xmlns:a16="http://schemas.microsoft.com/office/drawing/2014/main" id="{44CCEC3D-2B87-AE4F-1EAE-E5362893551A}"/>
              </a:ext>
            </a:extLst>
          </p:cNvPr>
          <p:cNvCxnSpPr>
            <a:cxnSpLocks/>
          </p:cNvCxnSpPr>
          <p:nvPr/>
        </p:nvCxnSpPr>
        <p:spPr>
          <a:xfrm>
            <a:off x="512430" y="2936528"/>
            <a:ext cx="6079310" cy="0"/>
          </a:xfrm>
          <a:prstGeom prst="straightConnector1">
            <a:avLst/>
          </a:prstGeom>
          <a:noFill/>
          <a:ln w="28575" cap="flat" cmpd="sng">
            <a:solidFill>
              <a:srgbClr val="D18CF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Billede 2" descr="Et billede, der indeholder cirkel, Grafik, Font/skrifttype, tegneserie&#10;&#10;Automatisk genereret beskrivelse">
            <a:extLst>
              <a:ext uri="{FF2B5EF4-FFF2-40B4-BE49-F238E27FC236}">
                <a16:creationId xmlns:a16="http://schemas.microsoft.com/office/drawing/2014/main" id="{3B09CFD9-0644-BF1E-C6AD-F29CC554C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83" y="362166"/>
            <a:ext cx="616198" cy="616198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CAF2C463-1187-7BAB-4369-9BFFBFB09A04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7" name="Google Shape;103;p2">
              <a:extLst>
                <a:ext uri="{FF2B5EF4-FFF2-40B4-BE49-F238E27FC236}">
                  <a16:creationId xmlns:a16="http://schemas.microsoft.com/office/drawing/2014/main" id="{3C5687F7-3F27-73FD-A6A8-249D726932B1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chemeClr val="bg1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TJEK TILGÆNGELIGHEDEN OG FIND KONKRETE LØSNINGER</a:t>
              </a:r>
              <a:endParaRPr lang="da-DK" sz="1100" dirty="0">
                <a:solidFill>
                  <a:schemeClr val="bg1"/>
                </a:solidFill>
                <a:latin typeface="Montserrat Medium" pitchFamily="2" charset="77"/>
              </a:endParaRPr>
            </a:p>
          </p:txBody>
        </p:sp>
        <p:sp>
          <p:nvSpPr>
            <p:cNvPr id="8" name="Google Shape;103;p2">
              <a:extLst>
                <a:ext uri="{FF2B5EF4-FFF2-40B4-BE49-F238E27FC236}">
                  <a16:creationId xmlns:a16="http://schemas.microsoft.com/office/drawing/2014/main" id="{C0213B47-329B-0167-CA95-4ABB3DE33F0B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SKAB SAMARBEJDE MELLEM STU OG FORENINGER</a:t>
              </a:r>
              <a:endParaRPr lang="da-DK"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  <p:sp>
        <p:nvSpPr>
          <p:cNvPr id="9" name="Ellipse 8">
            <a:extLst>
              <a:ext uri="{FF2B5EF4-FFF2-40B4-BE49-F238E27FC236}">
                <a16:creationId xmlns:a16="http://schemas.microsoft.com/office/drawing/2014/main" id="{7A97A921-9CAD-F0AF-F50C-2B0C9FD01F7E}"/>
              </a:ext>
            </a:extLst>
          </p:cNvPr>
          <p:cNvSpPr/>
          <p:nvPr/>
        </p:nvSpPr>
        <p:spPr>
          <a:xfrm>
            <a:off x="6183153" y="2803690"/>
            <a:ext cx="4896044" cy="4752291"/>
          </a:xfrm>
          <a:prstGeom prst="ellipse">
            <a:avLst/>
          </a:prstGeom>
          <a:solidFill>
            <a:srgbClr val="FFF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601CA60E-2718-2344-98F1-1E761F20A4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91740" y="3418490"/>
            <a:ext cx="3125075" cy="3125075"/>
          </a:xfrm>
          <a:prstGeom prst="rect">
            <a:avLst/>
          </a:prstGeom>
        </p:spPr>
      </p:pic>
      <p:sp>
        <p:nvSpPr>
          <p:cNvPr id="13" name="Google Shape;90;p1">
            <a:extLst>
              <a:ext uri="{FF2B5EF4-FFF2-40B4-BE49-F238E27FC236}">
                <a16:creationId xmlns:a16="http://schemas.microsoft.com/office/drawing/2014/main" id="{7DE96B44-CF7F-5C65-A873-3B1084AA468C}"/>
              </a:ext>
            </a:extLst>
          </p:cNvPr>
          <p:cNvSpPr txBox="1"/>
          <p:nvPr/>
        </p:nvSpPr>
        <p:spPr>
          <a:xfrm>
            <a:off x="452280" y="3122413"/>
            <a:ext cx="5730873" cy="3462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Øvelsen går ud på at tjekke tilgængeligheden i foreningen ud fra den konkrete viden, I har om de unge, og finde konkrete forslag til løsninger, som I kan hjælpe foreningen med at sætte i gang, så det bliver en succesoplevelse for alle. </a:t>
            </a: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endParaRPr lang="da-DK" sz="1200" dirty="0">
              <a:solidFill>
                <a:schemeClr val="bg1"/>
              </a:solidFill>
              <a:latin typeface="Montserrat" pitchFamily="2" charset="77"/>
              <a:cs typeface="Arial" panose="020B0604020202020204" pitchFamily="34" charset="0"/>
              <a:sym typeface="Montserrat Alternates Medium"/>
            </a:endParaRP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endParaRPr lang="da-DK" sz="1200" dirty="0">
              <a:solidFill>
                <a:schemeClr val="bg1"/>
              </a:solidFill>
              <a:latin typeface="Montserrat" pitchFamily="2" charset="77"/>
              <a:cs typeface="Arial" panose="020B0604020202020204" pitchFamily="34" charset="0"/>
              <a:sym typeface="Montserrat Alternates Medium"/>
            </a:endParaRP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kern="0" dirty="0">
                <a:solidFill>
                  <a:schemeClr val="bg1"/>
                </a:solidFill>
                <a:latin typeface="Montserrat Medium" pitchFamily="2" charset="77"/>
                <a:cs typeface="Arial" panose="020B0604020202020204" pitchFamily="34" charset="0"/>
                <a:sym typeface="Montserrat Alternates Medium"/>
              </a:rPr>
              <a:t>Forbered dialogen med foreningen </a:t>
            </a: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Tag udgangspunkt i redskabet ”Forstå de unge og skab et godt </a:t>
            </a: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match til frivillighed”, hvor du sammen med </a:t>
            </a:r>
            <a:r>
              <a:rPr lang="da-DK" sz="120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STU</a:t>
            </a: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’en er blevet klogere </a:t>
            </a: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på, hvad der skal til for at de unge får en succesoplevelse som frivillige. Lav evt. øvelsen med dig selv forud for mødet med foreningen, så du </a:t>
            </a:r>
          </a:p>
          <a:p>
            <a:pPr defTabSz="653156">
              <a:lnSpc>
                <a:spcPct val="150000"/>
              </a:lnSpc>
              <a:buClr>
                <a:srgbClr val="000000"/>
              </a:buClr>
            </a:pPr>
            <a:r>
              <a:rPr lang="da-DK" sz="1200" kern="0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  <a:sym typeface="Montserrat Alternates Medium"/>
              </a:rPr>
              <a:t>har ideer til konkrete løsninger</a:t>
            </a:r>
          </a:p>
        </p:txBody>
      </p:sp>
      <p:cxnSp>
        <p:nvCxnSpPr>
          <p:cNvPr id="15" name="Google Shape;92;p1">
            <a:extLst>
              <a:ext uri="{FF2B5EF4-FFF2-40B4-BE49-F238E27FC236}">
                <a16:creationId xmlns:a16="http://schemas.microsoft.com/office/drawing/2014/main" id="{17E73CD6-6132-D2BA-B3CB-41FD7CC09ED3}"/>
              </a:ext>
            </a:extLst>
          </p:cNvPr>
          <p:cNvCxnSpPr>
            <a:cxnSpLocks/>
          </p:cNvCxnSpPr>
          <p:nvPr/>
        </p:nvCxnSpPr>
        <p:spPr>
          <a:xfrm>
            <a:off x="512430" y="4560376"/>
            <a:ext cx="5257749" cy="0"/>
          </a:xfrm>
          <a:prstGeom prst="straightConnector1">
            <a:avLst/>
          </a:prstGeom>
          <a:noFill/>
          <a:ln w="28575" cap="flat" cmpd="sng">
            <a:solidFill>
              <a:srgbClr val="D18CF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CE0850CB-4ECC-5204-1587-837F18AF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ekant 8">
            <a:extLst>
              <a:ext uri="{FF2B5EF4-FFF2-40B4-BE49-F238E27FC236}">
                <a16:creationId xmlns:a16="http://schemas.microsoft.com/office/drawing/2014/main" id="{5C2CEB0F-178F-61F2-F996-DEA6C597D553}"/>
              </a:ext>
            </a:extLst>
          </p:cNvPr>
          <p:cNvSpPr/>
          <p:nvPr/>
        </p:nvSpPr>
        <p:spPr>
          <a:xfrm>
            <a:off x="2915100" y="2799919"/>
            <a:ext cx="4075799" cy="3053133"/>
          </a:xfrm>
          <a:prstGeom prst="triangle">
            <a:avLst/>
          </a:prstGeom>
          <a:solidFill>
            <a:srgbClr val="4800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4BAC5CC4-59FB-2860-AD62-1D4500B799CA}"/>
              </a:ext>
            </a:extLst>
          </p:cNvPr>
          <p:cNvSpPr txBox="1"/>
          <p:nvPr/>
        </p:nvSpPr>
        <p:spPr>
          <a:xfrm>
            <a:off x="3783850" y="1418220"/>
            <a:ext cx="2338298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53156">
              <a:lnSpc>
                <a:spcPct val="120000"/>
              </a:lnSpc>
              <a:buClr>
                <a:srgbClr val="000000"/>
              </a:buClr>
            </a:pPr>
            <a:r>
              <a:rPr lang="da-DK" sz="1200" kern="0" dirty="0">
                <a:solidFill>
                  <a:srgbClr val="480062"/>
                </a:solidFill>
                <a:latin typeface="Montserrat Medium" pitchFamily="2" charset="77"/>
                <a:ea typeface="Montserrat Light"/>
                <a:cs typeface="Montserrat Light"/>
                <a:sym typeface="Montserrat Light"/>
              </a:rPr>
              <a:t>Fysisk</a:t>
            </a:r>
          </a:p>
          <a:p>
            <a:pPr algn="ctr" defTabSz="653156">
              <a:lnSpc>
                <a:spcPct val="120000"/>
              </a:lnSpc>
              <a:buClr>
                <a:srgbClr val="000000"/>
              </a:buClr>
            </a:pPr>
            <a:r>
              <a:rPr lang="da-DK" sz="900" kern="0" dirty="0">
                <a:solidFill>
                  <a:srgbClr val="480062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Handler om adgangsforhold – tillader de fysisk rammer, at alle, der ønsker det, kan komme hen til alle dele af aktiviteterne og frivilligopgaverne i foreningen? </a:t>
            </a:r>
            <a:endParaRPr lang="da-DK" sz="900" kern="0" dirty="0">
              <a:solidFill>
                <a:srgbClr val="000000"/>
              </a:solidFill>
              <a:latin typeface="Montserrat" pitchFamily="2" charset="77"/>
              <a:sym typeface="Arial"/>
            </a:endParaRP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36BA5678-9483-98CF-5590-3654763DB461}"/>
              </a:ext>
            </a:extLst>
          </p:cNvPr>
          <p:cNvSpPr txBox="1"/>
          <p:nvPr/>
        </p:nvSpPr>
        <p:spPr>
          <a:xfrm>
            <a:off x="295974" y="5287128"/>
            <a:ext cx="2382547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53156">
              <a:lnSpc>
                <a:spcPct val="120000"/>
              </a:lnSpc>
              <a:buClr>
                <a:srgbClr val="000000"/>
              </a:buClr>
            </a:pPr>
            <a:r>
              <a:rPr lang="da-DK" sz="1200" kern="0" dirty="0">
                <a:solidFill>
                  <a:srgbClr val="480062"/>
                </a:solidFill>
                <a:latin typeface="Montserrat Medium" pitchFamily="2" charset="77"/>
                <a:sym typeface="Montserrat Light"/>
              </a:rPr>
              <a:t>Pædagogisk</a:t>
            </a:r>
          </a:p>
          <a:p>
            <a:pPr algn="ctr" defTabSz="653156">
              <a:lnSpc>
                <a:spcPct val="120000"/>
              </a:lnSpc>
              <a:buClr>
                <a:srgbClr val="000000"/>
              </a:buClr>
            </a:pPr>
            <a:r>
              <a:rPr lang="da-DK" sz="900" kern="0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Handler om, om alle kan deltage og forstå, hvad der foregår i foreningen og under det frivillige engagement. Det handler fx om struktur og kommunikation. </a:t>
            </a:r>
            <a:endParaRPr lang="da-DK" sz="900" kern="0" dirty="0">
              <a:solidFill>
                <a:srgbClr val="000000"/>
              </a:solidFill>
              <a:latin typeface="Montserrat" pitchFamily="2" charset="77"/>
              <a:sym typeface="Arial"/>
            </a:endParaRP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09DA8831-BD22-DC76-28A4-2CC4FAC66E3F}"/>
              </a:ext>
            </a:extLst>
          </p:cNvPr>
          <p:cNvSpPr txBox="1"/>
          <p:nvPr/>
        </p:nvSpPr>
        <p:spPr>
          <a:xfrm>
            <a:off x="7227478" y="4456131"/>
            <a:ext cx="2194100" cy="196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53156">
              <a:lnSpc>
                <a:spcPct val="120000"/>
              </a:lnSpc>
              <a:buClr>
                <a:srgbClr val="000000"/>
              </a:buClr>
            </a:pPr>
            <a:r>
              <a:rPr lang="da-DK" sz="1200" kern="0" dirty="0">
                <a:solidFill>
                  <a:srgbClr val="480062"/>
                </a:solidFill>
                <a:latin typeface="Montserrat Medium" pitchFamily="2" charset="77"/>
                <a:ea typeface="Montserrat Light"/>
                <a:cs typeface="Montserrat Light"/>
                <a:sym typeface="Montserrat Light"/>
              </a:rPr>
              <a:t>Social</a:t>
            </a:r>
          </a:p>
          <a:p>
            <a:pPr algn="ctr" defTabSz="653156">
              <a:lnSpc>
                <a:spcPct val="120000"/>
              </a:lnSpc>
              <a:buClr>
                <a:srgbClr val="000000"/>
              </a:buClr>
            </a:pPr>
            <a:r>
              <a:rPr lang="da-DK" sz="900" kern="0" dirty="0">
                <a:solidFill>
                  <a:srgbClr val="480062"/>
                </a:solidFill>
                <a:latin typeface="Montserrat" pitchFamily="2" charset="77"/>
                <a:ea typeface="Montserrat Light"/>
                <a:cs typeface="Montserrat Light"/>
                <a:sym typeface="Montserrat Light"/>
              </a:rPr>
              <a:t>Handler om, om alle kan være med i det sociale i og omkring frivilligheden i foreningen – ikke bare være tilstede men føle sig som en del af fællesskabet. </a:t>
            </a:r>
          </a:p>
          <a:p>
            <a:pPr algn="ctr" defTabSz="653156">
              <a:lnSpc>
                <a:spcPct val="120000"/>
              </a:lnSpc>
              <a:buClr>
                <a:srgbClr val="000000"/>
              </a:buClr>
            </a:pPr>
            <a:r>
              <a:rPr lang="da-DK" sz="900" kern="0" dirty="0">
                <a:solidFill>
                  <a:srgbClr val="480062"/>
                </a:solidFill>
                <a:latin typeface="Montserrat" pitchFamily="2" charset="77"/>
                <a:sym typeface="Montserrat Light"/>
              </a:rPr>
              <a:t>Det gælder fx det uformelle samvær under frokosten eller i pauser, som kan være udfordrende for nogle unge med social angst eller lydfølsomhed</a:t>
            </a:r>
            <a:endParaRPr lang="da-DK" sz="900" kern="0" dirty="0">
              <a:solidFill>
                <a:srgbClr val="000000"/>
              </a:solidFill>
              <a:latin typeface="Montserrat" pitchFamily="2" charset="77"/>
              <a:sym typeface="Arial"/>
            </a:endParaRPr>
          </a:p>
        </p:txBody>
      </p:sp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A831AC10-5510-5780-FDD2-C0214FC18339}"/>
              </a:ext>
            </a:extLst>
          </p:cNvPr>
          <p:cNvSpPr txBox="1"/>
          <p:nvPr/>
        </p:nvSpPr>
        <p:spPr>
          <a:xfrm>
            <a:off x="3723933" y="4326485"/>
            <a:ext cx="2458132" cy="1348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>
                <a:solidFill>
                  <a:schemeClr val="bg1"/>
                </a:solidFill>
                <a:latin typeface="Montserrat Medium" pitchFamily="2" charset="77"/>
                <a:ea typeface="Montserrat Medium"/>
                <a:cs typeface="Montserrat Medium"/>
                <a:sym typeface="Montserrat Medium"/>
              </a:rPr>
              <a:t>Tilgængeligheds-trekanten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00" dirty="0">
                <a:solidFill>
                  <a:schemeClr val="bg1"/>
                </a:solidFill>
                <a:latin typeface="Montserrat" pitchFamily="2" charset="77"/>
                <a:ea typeface="Montserrat Medium"/>
                <a:cs typeface="Montserrat Medium"/>
                <a:sym typeface="Montserrat Medium"/>
              </a:rPr>
              <a:t>Alle hjørner af trekanten er vigtige at tage højde for. De tiltag, der vil være nødvendige for nogle vil ofte være til gavn for alle i foreningen.</a:t>
            </a:r>
            <a:endParaRPr lang="da-DK" sz="1000" dirty="0">
              <a:solidFill>
                <a:schemeClr val="bg1"/>
              </a:solidFill>
              <a:latin typeface="Montserrat" pitchFamily="2" charset="77"/>
              <a:sym typeface="Montserrat Light"/>
            </a:endParaRPr>
          </a:p>
        </p:txBody>
      </p:sp>
      <p:pic>
        <p:nvPicPr>
          <p:cNvPr id="2" name="Billede 1" descr="Et billede, der indeholder cirkel, Grafik, Font/skrifttype, tegneserie&#10;&#10;Automatisk genereret beskrivelse">
            <a:extLst>
              <a:ext uri="{FF2B5EF4-FFF2-40B4-BE49-F238E27FC236}">
                <a16:creationId xmlns:a16="http://schemas.microsoft.com/office/drawing/2014/main" id="{ABB31E1F-0AD6-5512-2FF5-26FDC17EB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83" y="362166"/>
            <a:ext cx="616198" cy="616198"/>
          </a:xfrm>
          <a:prstGeom prst="rect">
            <a:avLst/>
          </a:prstGeom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B826CD26-D1D4-0776-1840-63F428C038D8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6" name="Google Shape;103;p2">
              <a:extLst>
                <a:ext uri="{FF2B5EF4-FFF2-40B4-BE49-F238E27FC236}">
                  <a16:creationId xmlns:a16="http://schemas.microsoft.com/office/drawing/2014/main" id="{C88FD05F-02EE-B823-D62A-57430C03B058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TJEK TILGÆNGELIGHEDEN OG FIND KONKRETE LØSNINGER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7" name="Google Shape;103;p2">
              <a:extLst>
                <a:ext uri="{FF2B5EF4-FFF2-40B4-BE49-F238E27FC236}">
                  <a16:creationId xmlns:a16="http://schemas.microsoft.com/office/drawing/2014/main" id="{7DC25D3E-D280-40A3-15DA-5E53208044B4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SKAB SAMARBEJDE MELLEM STU OG FORENINGER</a:t>
              </a:r>
              <a:endParaRPr lang="da-DK"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87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D"/>
        </a:solid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C829EC84-5663-5193-2BE9-7E77339D8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1;p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87DF1C0-FDC4-6D7D-A5B8-7462378980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77" y="6313497"/>
            <a:ext cx="1547517" cy="369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10;p3">
            <a:extLst>
              <a:ext uri="{FF2B5EF4-FFF2-40B4-BE49-F238E27FC236}">
                <a16:creationId xmlns:a16="http://schemas.microsoft.com/office/drawing/2014/main" id="{C9A0E5B4-AEBC-4C11-7046-A2D9CAE54773}"/>
              </a:ext>
            </a:extLst>
          </p:cNvPr>
          <p:cNvSpPr/>
          <p:nvPr/>
        </p:nvSpPr>
        <p:spPr>
          <a:xfrm>
            <a:off x="512430" y="1296366"/>
            <a:ext cx="8809888" cy="4875834"/>
          </a:xfrm>
          <a:prstGeom prst="rect">
            <a:avLst/>
          </a:prstGeom>
          <a:solidFill>
            <a:srgbClr val="FAF2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600E8ACA-A842-5684-6F37-1D6A5695E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456498"/>
              </p:ext>
            </p:extLst>
          </p:nvPr>
        </p:nvGraphicFramePr>
        <p:xfrm>
          <a:off x="612571" y="1381391"/>
          <a:ext cx="8624025" cy="4779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820">
                  <a:extLst>
                    <a:ext uri="{9D8B030D-6E8A-4147-A177-3AD203B41FA5}">
                      <a16:colId xmlns:a16="http://schemas.microsoft.com/office/drawing/2014/main" val="930160302"/>
                    </a:ext>
                  </a:extLst>
                </a:gridCol>
                <a:gridCol w="3106328">
                  <a:extLst>
                    <a:ext uri="{9D8B030D-6E8A-4147-A177-3AD203B41FA5}">
                      <a16:colId xmlns:a16="http://schemas.microsoft.com/office/drawing/2014/main" val="1885392670"/>
                    </a:ext>
                  </a:extLst>
                </a:gridCol>
                <a:gridCol w="3945877">
                  <a:extLst>
                    <a:ext uri="{9D8B030D-6E8A-4147-A177-3AD203B41FA5}">
                      <a16:colId xmlns:a16="http://schemas.microsoft.com/office/drawing/2014/main" val="124958669"/>
                    </a:ext>
                  </a:extLst>
                </a:gridCol>
              </a:tblGrid>
              <a:tr h="693978">
                <a:tc>
                  <a:txBody>
                    <a:bodyPr/>
                    <a:lstStyle/>
                    <a:p>
                      <a:r>
                        <a:rPr lang="da-DK" sz="1100" b="0" i="0" dirty="0">
                          <a:solidFill>
                            <a:srgbClr val="480062"/>
                          </a:solidFill>
                          <a:latin typeface="Montserrat Medium" pitchFamily="2" charset="77"/>
                        </a:rPr>
                        <a:t>Tilgængelighed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 i="0" dirty="0">
                          <a:solidFill>
                            <a:srgbClr val="480062"/>
                          </a:solidFill>
                          <a:latin typeface="Montserrat Medium" pitchFamily="2" charset="77"/>
                        </a:rPr>
                        <a:t>Hvilke barrierer er der for, at det bliver en succesoplevelse for de unge at blive frivillige?</a:t>
                      </a:r>
                    </a:p>
                  </a:txBody>
                  <a:tcPr>
                    <a:lnL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b="0" i="0" dirty="0">
                          <a:solidFill>
                            <a:srgbClr val="480062"/>
                          </a:solidFill>
                          <a:latin typeface="Montserrat Medium" pitchFamily="2" charset="77"/>
                        </a:rPr>
                        <a:t>Hvad kan løsningen være for at mindske barriererne? Hvad kan foreningen, underviserne og de unge gøre?</a:t>
                      </a:r>
                    </a:p>
                  </a:txBody>
                  <a:tcPr>
                    <a:lnL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106604"/>
                  </a:ext>
                </a:extLst>
              </a:tr>
              <a:tr h="1326581">
                <a:tc>
                  <a:txBody>
                    <a:bodyPr/>
                    <a:lstStyle/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r>
                        <a:rPr lang="da-DK" sz="1100" b="0" i="0" dirty="0">
                          <a:solidFill>
                            <a:srgbClr val="480062"/>
                          </a:solidFill>
                          <a:latin typeface="Montserrat Medium" pitchFamily="2" charset="77"/>
                        </a:rPr>
                        <a:t>Fysisk tilgængelighed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Eksempel: Flere unge sidder i kørestol og der er to trin op til lokalet</a:t>
                      </a:r>
                    </a:p>
                  </a:txBody>
                  <a:tcPr>
                    <a:lnL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Eksempel: De unge medbringer skinner til at komme op </a:t>
                      </a:r>
                    </a:p>
                  </a:txBody>
                  <a:tcPr>
                    <a:lnL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878278"/>
                  </a:ext>
                </a:extLst>
              </a:tr>
              <a:tr h="1326167">
                <a:tc>
                  <a:txBody>
                    <a:bodyPr/>
                    <a:lstStyle/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r>
                        <a:rPr lang="da-DK" sz="1100" b="0" i="0" dirty="0">
                          <a:solidFill>
                            <a:srgbClr val="480062"/>
                          </a:solidFill>
                          <a:latin typeface="Montserrat Medium" pitchFamily="2" charset="77"/>
                        </a:rPr>
                        <a:t>Pædagogisk tilgængelighed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Eksempel: De unge kan have svært ved at huske frivilligopgaverne, hvis de bliver formidlet mundtligt</a:t>
                      </a:r>
                    </a:p>
                  </a:txBody>
                  <a:tcPr>
                    <a:lnL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Eksempel: Foreningen laver en visuel opgavebeskrivelse, som hænger i foreningslokalet før de unge starter op. De unge får den også med hjem.</a:t>
                      </a:r>
                    </a:p>
                  </a:txBody>
                  <a:tcPr>
                    <a:lnL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479658"/>
                  </a:ext>
                </a:extLst>
              </a:tr>
              <a:tr h="1326581">
                <a:tc>
                  <a:txBody>
                    <a:bodyPr/>
                    <a:lstStyle/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endParaRPr lang="da-DK" sz="1100" b="0" i="0" dirty="0">
                        <a:solidFill>
                          <a:srgbClr val="480062"/>
                        </a:solidFill>
                        <a:latin typeface="Montserrat Medium" pitchFamily="2" charset="77"/>
                      </a:endParaRPr>
                    </a:p>
                    <a:p>
                      <a:r>
                        <a:rPr lang="da-DK" sz="1100" b="0" i="0" dirty="0">
                          <a:solidFill>
                            <a:srgbClr val="480062"/>
                          </a:solidFill>
                          <a:latin typeface="Montserrat Medium" pitchFamily="2" charset="77"/>
                        </a:rPr>
                        <a:t>Social tilgængelighed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Eksempel: De unge kan have brug for flere pauser end øvrige frivillige, men har svært ved selv at spørge om det</a:t>
                      </a:r>
                    </a:p>
                  </a:txBody>
                  <a:tcPr>
                    <a:lnL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b="0" i="1" dirty="0">
                          <a:solidFill>
                            <a:srgbClr val="480062"/>
                          </a:solidFill>
                          <a:latin typeface="Montserrat" pitchFamily="2" charset="77"/>
                        </a:rPr>
                        <a:t>Eksempel: Den frivillige nøgleperson er ekstra opmærksom på at spørge de unge, om de har brug for en pause eller sige direkte, at de gerne må holde pause. </a:t>
                      </a:r>
                    </a:p>
                  </a:txBody>
                  <a:tcPr>
                    <a:lnL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18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764551"/>
                  </a:ext>
                </a:extLst>
              </a:tr>
            </a:tbl>
          </a:graphicData>
        </a:graphic>
      </p:graphicFrame>
      <p:pic>
        <p:nvPicPr>
          <p:cNvPr id="8" name="Billede 7">
            <a:extLst>
              <a:ext uri="{FF2B5EF4-FFF2-40B4-BE49-F238E27FC236}">
                <a16:creationId xmlns:a16="http://schemas.microsoft.com/office/drawing/2014/main" id="{F9E81313-933D-7CD0-5664-E8D64093B3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43935" y="2116253"/>
            <a:ext cx="773759" cy="773759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D6613F27-3C45-8A9A-FD9D-4ED53FBCA6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43935" y="3451302"/>
            <a:ext cx="773760" cy="773760"/>
          </a:xfrm>
          <a:prstGeom prst="rect">
            <a:avLst/>
          </a:prstGeom>
        </p:spPr>
      </p:pic>
      <p:pic>
        <p:nvPicPr>
          <p:cNvPr id="12" name="Billede 11" descr="Et billede, der indeholder tegning, skitse, clipart, tegneserie&#10;&#10;Automatisk genereret beskrivelse">
            <a:extLst>
              <a:ext uri="{FF2B5EF4-FFF2-40B4-BE49-F238E27FC236}">
                <a16:creationId xmlns:a16="http://schemas.microsoft.com/office/drawing/2014/main" id="{B20BD6B4-3A4A-B23C-0B2B-D59A67208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82" y="4786352"/>
            <a:ext cx="908062" cy="908062"/>
          </a:xfrm>
          <a:prstGeom prst="rect">
            <a:avLst/>
          </a:prstGeom>
        </p:spPr>
      </p:pic>
      <p:pic>
        <p:nvPicPr>
          <p:cNvPr id="6" name="Billede 5" descr="Et billede, der indeholder cirkel, Grafik, Font/skrifttype, tegneserie&#10;&#10;Automatisk genereret beskrivelse">
            <a:extLst>
              <a:ext uri="{FF2B5EF4-FFF2-40B4-BE49-F238E27FC236}">
                <a16:creationId xmlns:a16="http://schemas.microsoft.com/office/drawing/2014/main" id="{F81E562C-AB30-DD57-0F36-F1362E8EE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083" y="362166"/>
            <a:ext cx="616198" cy="616198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F30A3A73-608C-ECFB-0DFF-886C80806FF0}"/>
              </a:ext>
            </a:extLst>
          </p:cNvPr>
          <p:cNvGrpSpPr/>
          <p:nvPr/>
        </p:nvGrpSpPr>
        <p:grpSpPr>
          <a:xfrm>
            <a:off x="1057481" y="414429"/>
            <a:ext cx="8483436" cy="525642"/>
            <a:chOff x="1189588" y="424397"/>
            <a:chExt cx="5041435" cy="525642"/>
          </a:xfrm>
        </p:grpSpPr>
        <p:sp>
          <p:nvSpPr>
            <p:cNvPr id="11" name="Google Shape;103;p2">
              <a:extLst>
                <a:ext uri="{FF2B5EF4-FFF2-40B4-BE49-F238E27FC236}">
                  <a16:creationId xmlns:a16="http://schemas.microsoft.com/office/drawing/2014/main" id="{8453F426-3F7D-3D56-F683-DB75E62B2663}"/>
                </a:ext>
              </a:extLst>
            </p:cNvPr>
            <p:cNvSpPr txBox="1"/>
            <p:nvPr/>
          </p:nvSpPr>
          <p:spPr>
            <a:xfrm>
              <a:off x="1189588" y="580748"/>
              <a:ext cx="50414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800" dirty="0">
                  <a:solidFill>
                    <a:srgbClr val="480062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TJEK TILGÆNGELIGHEDEN OG FIND KONKRETE LØSNINGER</a:t>
              </a:r>
              <a:endParaRPr lang="da-DK" sz="1100" dirty="0">
                <a:solidFill>
                  <a:srgbClr val="480062"/>
                </a:solidFill>
                <a:latin typeface="Montserrat Medium" pitchFamily="2" charset="77"/>
              </a:endParaRPr>
            </a:p>
          </p:txBody>
        </p:sp>
        <p:sp>
          <p:nvSpPr>
            <p:cNvPr id="13" name="Google Shape;103;p2">
              <a:extLst>
                <a:ext uri="{FF2B5EF4-FFF2-40B4-BE49-F238E27FC236}">
                  <a16:creationId xmlns:a16="http://schemas.microsoft.com/office/drawing/2014/main" id="{1FC8384E-E4C5-D1EC-6CBB-167A71220237}"/>
                </a:ext>
              </a:extLst>
            </p:cNvPr>
            <p:cNvSpPr txBox="1"/>
            <p:nvPr/>
          </p:nvSpPr>
          <p:spPr>
            <a:xfrm>
              <a:off x="1189588" y="424397"/>
              <a:ext cx="5041435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100" dirty="0">
                  <a:solidFill>
                    <a:srgbClr val="FF9E00"/>
                  </a:solidFill>
                  <a:latin typeface="Montserrat Medium" pitchFamily="2" charset="77"/>
                  <a:ea typeface="Montserrat Alternates Medium"/>
                  <a:cs typeface="Montserrat Alternates Medium"/>
                  <a:sym typeface="Montserrat Alternates Medium"/>
                </a:rPr>
                <a:t>SKAB SAMARBEJDE MELLEM STU OG FORENINGER</a:t>
              </a:r>
              <a:endParaRPr lang="da-DK" sz="800" dirty="0">
                <a:solidFill>
                  <a:srgbClr val="FF9E00"/>
                </a:solidFill>
                <a:latin typeface="Montserrat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0830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541</Words>
  <Application>Microsoft Macintosh PowerPoint</Application>
  <PresentationFormat>A4-papir (210 x 297 mm)</PresentationFormat>
  <Paragraphs>54</Paragraphs>
  <Slides>3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8" baseType="lpstr">
      <vt:lpstr>Arial</vt:lpstr>
      <vt:lpstr>Montserrat</vt:lpstr>
      <vt:lpstr>Calibri</vt:lpstr>
      <vt:lpstr>Montserrat Medium</vt:lpstr>
      <vt:lpstr>Office-tema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Ellen Krabek</dc:creator>
  <cp:lastModifiedBy>Melanie Pedersen</cp:lastModifiedBy>
  <cp:revision>149</cp:revision>
  <dcterms:created xsi:type="dcterms:W3CDTF">2022-08-09T11:08:44Z</dcterms:created>
  <dcterms:modified xsi:type="dcterms:W3CDTF">2025-01-09T16:42:23Z</dcterms:modified>
</cp:coreProperties>
</file>