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4"/>
  </p:notesMasterIdLst>
  <p:sldIdLst>
    <p:sldId id="277" r:id="rId3"/>
    <p:sldId id="278" r:id="rId4"/>
    <p:sldId id="279" r:id="rId5"/>
    <p:sldId id="280" r:id="rId6"/>
    <p:sldId id="281" r:id="rId7"/>
    <p:sldId id="276" r:id="rId8"/>
    <p:sldId id="288" r:id="rId9"/>
    <p:sldId id="283" r:id="rId10"/>
    <p:sldId id="293" r:id="rId11"/>
    <p:sldId id="294" r:id="rId12"/>
    <p:sldId id="295" r:id="rId13"/>
    <p:sldId id="287" r:id="rId14"/>
    <p:sldId id="289" r:id="rId15"/>
    <p:sldId id="290" r:id="rId16"/>
    <p:sldId id="291" r:id="rId17"/>
    <p:sldId id="292" r:id="rId18"/>
    <p:sldId id="296" r:id="rId19"/>
    <p:sldId id="297" r:id="rId20"/>
    <p:sldId id="298" r:id="rId21"/>
    <p:sldId id="299" r:id="rId22"/>
    <p:sldId id="300" r:id="rId23"/>
  </p:sldIdLst>
  <p:sldSz cx="9906000" cy="6858000" type="A4"/>
  <p:notesSz cx="6858000" cy="9144000"/>
  <p:embeddedFontLst>
    <p:embeddedFont>
      <p:font typeface="Montserrat" pitchFamily="2" charset="77"/>
      <p:regular r:id="rId25"/>
      <p:bold r:id="rId26"/>
      <p:italic r:id="rId27"/>
      <p:boldItalic r:id="rId28"/>
    </p:embeddedFont>
    <p:embeddedFont>
      <p:font typeface="Montserrat Alternates Medium" panose="02000505000000020004" pitchFamily="2" charset="77"/>
      <p:regular r:id="rId29"/>
      <p:bold r:id="rId30"/>
      <p:italic r:id="rId31"/>
      <p:boldItalic r:id="rId32"/>
    </p:embeddedFont>
    <p:embeddedFont>
      <p:font typeface="Montserrat Medium" pitchFamily="2" charset="77"/>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82925"/>
  </p:normalViewPr>
  <p:slideViewPr>
    <p:cSldViewPr snapToGrid="0">
      <p:cViewPr varScale="1">
        <p:scale>
          <a:sx n="105" d="100"/>
          <a:sy n="105" d="100"/>
        </p:scale>
        <p:origin x="18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79A1510-3C0E-6386-6D2C-8FE90E55EDF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457AB1E-4F2A-6EB1-F730-DE40CFF0D6B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26DDF4B0-DA0D-12D4-08CD-79660E157640}"/>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3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ED3753E-13C5-B0D8-A81B-908B841CDB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4AA27227-4195-C1EC-3917-FA359F0BD8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05CF0497-CA76-705F-B3AE-3EB24AC06A45}"/>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8327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E48A149-8EEF-3AF8-05B3-AD46C650299D}"/>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974E30D-61BB-D4C9-91FE-1965A88B04D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a:extLst>
              <a:ext uri="{FF2B5EF4-FFF2-40B4-BE49-F238E27FC236}">
                <a16:creationId xmlns:a16="http://schemas.microsoft.com/office/drawing/2014/main" id="{7EA88BB8-A747-EFBA-0DC1-35462D59FE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dirty="0">
              <a:latin typeface="Montserrat" pitchFamily="2" charset="77"/>
            </a:endParaRPr>
          </a:p>
        </p:txBody>
      </p:sp>
      <p:sp>
        <p:nvSpPr>
          <p:cNvPr id="87" name="Google Shape;87;p1:notes">
            <a:extLst>
              <a:ext uri="{FF2B5EF4-FFF2-40B4-BE49-F238E27FC236}">
                <a16:creationId xmlns:a16="http://schemas.microsoft.com/office/drawing/2014/main" id="{E84A9CCE-C6BC-FE5F-FF47-2B3D135F40D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da-DK"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2576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9413C08-14D0-1069-F856-6DABB069A33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15FA133-0B0E-D946-0949-4EDB41DC6F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6D5ABC55-5716-4B94-96CF-5D6DF87B14F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27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E968FC9-955E-3608-25E2-0C85D5FF95A5}"/>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0C6EE0A-4B17-78D2-DA12-E6C8A1571A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393D94F5-FA71-1567-E5AB-78CB36BF1462}"/>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7118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8C7C091-6CC8-D047-71FF-F01AF67FB22D}"/>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D5923CE-9AFF-DF9E-6B40-EDA416D15D1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4E00EB70-AAB5-B50E-3729-2A9049C8AA4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908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909707F-48DB-3E22-0B85-998823A640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9F28ACD8-C63C-3A03-0B76-2FA11BD0BCE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16B03584-C136-DF18-9C7A-C4695DB5D9C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5997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20DA1CF6-F436-8F4E-117D-F60551B1C8F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DB94452-86D2-385D-54DE-1C1FE1BA17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D326EB00-B65F-6B78-4F26-51D7807BCCA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9683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65E4E36-BC47-94F7-8C4F-C3BB6740F7F5}"/>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5E462F5-D8F2-71AA-506A-4521BA9F9F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sz="1200" b="0" i="0" u="none" strike="noStrike" dirty="0">
                <a:solidFill>
                  <a:srgbClr val="480062"/>
                </a:solidFill>
                <a:latin typeface="Montserrat"/>
                <a:ea typeface="Montserrat"/>
                <a:cs typeface="Montserrat"/>
                <a:sym typeface="Montserrat"/>
              </a:rPr>
              <a:t>Forslag til uddybende spørgsmål:</a:t>
            </a:r>
            <a:endParaRPr lang="da-DK" b="0" dirty="0"/>
          </a:p>
          <a:p>
            <a:pPr marL="12700" lvl="0" indent="0" algn="l" rtl="0">
              <a:spcBef>
                <a:spcPts val="0"/>
              </a:spcBef>
              <a:spcAft>
                <a:spcPts val="0"/>
              </a:spcAft>
              <a:buNone/>
            </a:pPr>
            <a:r>
              <a:rPr lang="da-DK" sz="1200" b="0" i="0" u="none" strike="noStrike" dirty="0">
                <a:solidFill>
                  <a:srgbClr val="480062"/>
                </a:solidFill>
                <a:latin typeface="Arial"/>
                <a:ea typeface="Arial"/>
                <a:cs typeface="Arial"/>
                <a:sym typeface="Arial"/>
              </a:rPr>
              <a:t>•</a:t>
            </a:r>
            <a:r>
              <a:rPr lang="da-DK" sz="1200" b="0" i="0" u="none" strike="noStrike" dirty="0">
                <a:solidFill>
                  <a:srgbClr val="480062"/>
                </a:solidFill>
                <a:latin typeface="Montserrat"/>
                <a:ea typeface="Montserrat"/>
                <a:cs typeface="Montserrat"/>
                <a:sym typeface="Montserrat"/>
              </a:rPr>
              <a:t>Hvad skal der til, for at det ikke går så galt?</a:t>
            </a:r>
            <a:endParaRPr lang="da-DK" b="0" dirty="0"/>
          </a:p>
          <a:p>
            <a:pPr marL="0" lvl="0" indent="0" algn="l" rtl="0">
              <a:spcBef>
                <a:spcPts val="0"/>
              </a:spcBef>
              <a:spcAft>
                <a:spcPts val="0"/>
              </a:spcAft>
              <a:buNone/>
            </a:pPr>
            <a:r>
              <a:rPr lang="da-DK" sz="1200" b="0" i="0" u="none" strike="noStrike" dirty="0">
                <a:solidFill>
                  <a:srgbClr val="480062"/>
                </a:solidFill>
                <a:latin typeface="Arial"/>
                <a:ea typeface="Arial"/>
                <a:cs typeface="Arial"/>
                <a:sym typeface="Arial"/>
              </a:rPr>
              <a:t>•</a:t>
            </a:r>
            <a:r>
              <a:rPr lang="da-DK" sz="1200" b="0" i="0" u="none" strike="noStrike" dirty="0">
                <a:solidFill>
                  <a:srgbClr val="480062"/>
                </a:solidFill>
                <a:latin typeface="Montserrat"/>
                <a:ea typeface="Montserrat"/>
                <a:cs typeface="Montserrat"/>
                <a:sym typeface="Montserrat"/>
              </a:rPr>
              <a:t>Hvad kan du selv gøre? Hvad kan foreningen gøre? Hvad kan vi gøre? </a:t>
            </a:r>
            <a:endParaRPr lang="da-DK" b="1" dirty="0"/>
          </a:p>
        </p:txBody>
      </p:sp>
      <p:sp>
        <p:nvSpPr>
          <p:cNvPr id="86" name="Google Shape;86;p1:notes">
            <a:extLst>
              <a:ext uri="{FF2B5EF4-FFF2-40B4-BE49-F238E27FC236}">
                <a16:creationId xmlns:a16="http://schemas.microsoft.com/office/drawing/2014/main" id="{2DE6838B-684F-310D-5712-8AB40D9DC047}"/>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14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4BCBA31-8C99-17ED-6234-5EA9DD2EBE9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034E35F-9383-0DE1-A8EA-1F7D567E7C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E4F7EF68-E3A3-E814-3268-67236C83706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2248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5C4494A-05B8-30D5-10B0-C6387B51817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CA97BF1-DD7D-2E61-4410-EC154748BF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0A3141F5-62BD-2F49-57CF-2E4A94B3244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2409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7AFBC77-4B19-0010-36A8-E5368B191F0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35EEDECC-7ED5-62AF-C90B-9DA73B74A0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B73F4A30-D1B6-4054-BBC6-0B744F2F378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932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B61FA4F-EDC5-3F56-1502-D58569892A7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C7565C6-0E46-0347-E2CD-4F25128B15C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820B09F7-A3ED-BBAB-7D48-A2CF1E07108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0861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DCC535D-635C-F517-AACB-21A10741E58E}"/>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C4B0437-BB3B-3348-341B-7FD63A3FEC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Hvad betyder fleksibiliteten i det for jer?</a:t>
            </a:r>
          </a:p>
          <a:p>
            <a:pPr marL="0" lvl="0" indent="0" algn="l" rtl="0">
              <a:spcBef>
                <a:spcPts val="0"/>
              </a:spcBef>
              <a:spcAft>
                <a:spcPts val="0"/>
              </a:spcAft>
              <a:buNone/>
            </a:pPr>
            <a:r>
              <a:rPr lang="da-DK" b="0" dirty="0"/>
              <a:t>Hvad betyder det for jer, at I er sammen med folk, I kender? Kan det også være andre frivillige, I møder gennem frivilligjobbet?</a:t>
            </a:r>
          </a:p>
          <a:p>
            <a:pPr marL="0" lvl="0" indent="0" algn="l" rtl="0">
              <a:spcBef>
                <a:spcPts val="0"/>
              </a:spcBef>
              <a:spcAft>
                <a:spcPts val="0"/>
              </a:spcAft>
              <a:buNone/>
            </a:pPr>
            <a:r>
              <a:rPr lang="da-DK" b="0" dirty="0"/>
              <a:t>Hvad kunne for dig/jer gøre en opgave spændende eller sjov?</a:t>
            </a:r>
          </a:p>
          <a:p>
            <a:pPr marL="0" lvl="0" indent="0" algn="l" rtl="0">
              <a:spcBef>
                <a:spcPts val="0"/>
              </a:spcBef>
              <a:spcAft>
                <a:spcPts val="0"/>
              </a:spcAft>
              <a:buNone/>
            </a:pPr>
            <a:r>
              <a:rPr lang="da-DK" b="0" dirty="0"/>
              <a:t>Hvordan vil I gerne tages imod af foreningen? Hvordan tager man godt imod folk?</a:t>
            </a:r>
          </a:p>
        </p:txBody>
      </p:sp>
      <p:sp>
        <p:nvSpPr>
          <p:cNvPr id="86" name="Google Shape;86;p1:notes">
            <a:extLst>
              <a:ext uri="{FF2B5EF4-FFF2-40B4-BE49-F238E27FC236}">
                <a16:creationId xmlns:a16="http://schemas.microsoft.com/office/drawing/2014/main" id="{EB2784D6-75D2-BDE3-139F-0A0D5A94CCBF}"/>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576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D9E5171-A47B-8872-DCFE-00196D6B5CDB}"/>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94EA771-4EBD-5741-D8B0-0867BDC5F4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647ACC48-40BE-F986-FFB4-FA96F8ADC52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999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A10647B-C191-18A1-5813-DB064180E87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938FDEA-D4AE-1546-6660-0C855399B6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E722EBB3-1FED-D90C-B6CA-42CF57282033}"/>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050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89F21C6-E6BA-670E-C651-AFC90F31C94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137FA12-C758-496A-F54F-E78D4C572E6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742E6642-B826-F144-C640-1576463B1435}"/>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141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63EAD2E-D1F2-B4C2-8224-B25CDD5490A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6D5A9E5-A28F-83A0-5839-5B1D4CE7A9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a-DK" b="0" dirty="0"/>
          </a:p>
        </p:txBody>
      </p:sp>
      <p:sp>
        <p:nvSpPr>
          <p:cNvPr id="86" name="Google Shape;86;p1:notes">
            <a:extLst>
              <a:ext uri="{FF2B5EF4-FFF2-40B4-BE49-F238E27FC236}">
                <a16:creationId xmlns:a16="http://schemas.microsoft.com/office/drawing/2014/main" id="{D2509C67-95C4-E4AE-DFF9-1FC61F1794D1}"/>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574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og indholdsobjekt" type="obj">
  <p:cSld name="Titel og indholdsobjekt">
    <p:spTree>
      <p:nvGrpSpPr>
        <p:cNvPr id="1" name="Shape 15"/>
        <p:cNvGrpSpPr/>
        <p:nvPr/>
      </p:nvGrpSpPr>
      <p:grpSpPr>
        <a:xfrm>
          <a:off x="0" y="0"/>
          <a:ext cx="0" cy="0"/>
          <a:chOff x="0" y="0"/>
          <a:chExt cx="0" cy="0"/>
        </a:xfrm>
      </p:grpSpPr>
      <p:sp>
        <p:nvSpPr>
          <p:cNvPr id="16" name="Google Shape;16;p22"/>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088722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slide" type="title">
  <p:cSld name="Titelslide">
    <p:spTree>
      <p:nvGrpSpPr>
        <p:cNvPr id="1" name="Shape 21"/>
        <p:cNvGrpSpPr/>
        <p:nvPr/>
      </p:nvGrpSpPr>
      <p:grpSpPr>
        <a:xfrm>
          <a:off x="0" y="0"/>
          <a:ext cx="0" cy="0"/>
          <a:chOff x="0" y="0"/>
          <a:chExt cx="0" cy="0"/>
        </a:xfrm>
      </p:grpSpPr>
      <p:sp>
        <p:nvSpPr>
          <p:cNvPr id="22" name="Google Shape;22;p23"/>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3"/>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1719131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snitsoverskrift" type="secHead">
  <p:cSld name="Afsnitsoverskrif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4082513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 indholdsobjekter" type="twoObj">
  <p:cSld name="To indholdsobjekter">
    <p:spTree>
      <p:nvGrpSpPr>
        <p:cNvPr id="1" name="Shape 33"/>
        <p:cNvGrpSpPr/>
        <p:nvPr/>
      </p:nvGrpSpPr>
      <p:grpSpPr>
        <a:xfrm>
          <a:off x="0" y="0"/>
          <a:ext cx="0" cy="0"/>
          <a:chOff x="0" y="0"/>
          <a:chExt cx="0" cy="0"/>
        </a:xfrm>
      </p:grpSpPr>
      <p:sp>
        <p:nvSpPr>
          <p:cNvPr id="34" name="Google Shape;34;p25"/>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5"/>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76898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ammenligning" type="twoTxTwoObj">
  <p:cSld name="Sammenligning">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6"/>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6"/>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6"/>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233605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Kun titel" type="titleOnly">
  <p:cSld name="Kun titel">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63327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4"/>
        <p:cNvGrpSpPr/>
        <p:nvPr/>
      </p:nvGrpSpPr>
      <p:grpSpPr>
        <a:xfrm>
          <a:off x="0" y="0"/>
          <a:ext cx="0" cy="0"/>
          <a:chOff x="0" y="0"/>
          <a:chExt cx="0" cy="0"/>
        </a:xfrm>
      </p:grpSpPr>
      <p:sp>
        <p:nvSpPr>
          <p:cNvPr id="55" name="Google Shape;55;p2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078178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dhold med billedtekst" type="objTx">
  <p:cSld name="Indhold med billedteks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305054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llede med billedtekst" type="picTx">
  <p:cSld name="Billede med billedteks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4211340" y="987427"/>
            <a:ext cx="5014913" cy="4873625"/>
          </a:xfrm>
          <a:prstGeom prst="rect">
            <a:avLst/>
          </a:prstGeom>
          <a:noFill/>
          <a:ln>
            <a:noFill/>
          </a:ln>
        </p:spPr>
      </p:sp>
      <p:sp>
        <p:nvSpPr>
          <p:cNvPr id="68" name="Google Shape;68;p30"/>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816917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el og lodret tekst" type="vertTx">
  <p:cSld name="Titel og lodret teks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539100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odret titel og tekst" type="vertTitleAndTx">
  <p:cSld name="Lodret titel og teks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86832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176390179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Hjørneøvelsens formål er, at få eleverne til at tale højt om deres erfaringer og drømme i forhold til frivillighed, samt reflektere eventuelle bekymringer. I hjørneøvelsen skal man op at stå og bruge sin krop til at tage stilling til en række udsagn.</a:t>
            </a:r>
            <a:endParaRPr lang="da-DK" dirty="0">
              <a:solidFill>
                <a:srgbClr val="FFFCEE"/>
              </a:solidFill>
              <a:latin typeface="Montserrat" pitchFamily="2" charset="77"/>
            </a:endParaRPr>
          </a:p>
        </p:txBody>
      </p:sp>
      <p:sp>
        <p:nvSpPr>
          <p:cNvPr id="91" name="Google Shape;91;p1"/>
          <p:cNvSpPr txBox="1"/>
          <p:nvPr/>
        </p:nvSpPr>
        <p:spPr>
          <a:xfrm>
            <a:off x="452282" y="2136620"/>
            <a:ext cx="5382736"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Varighed: </a:t>
            </a:r>
            <a:r>
              <a:rPr lang="da-DK" sz="1400" dirty="0">
                <a:solidFill>
                  <a:srgbClr val="FFFCEE"/>
                </a:solidFill>
                <a:latin typeface="Montserrat" pitchFamily="2" charset="77"/>
                <a:ea typeface="Montserrat Medium"/>
                <a:cs typeface="Montserrat Medium"/>
                <a:sym typeface="Montserrat Light"/>
              </a:rPr>
              <a:t>30</a:t>
            </a:r>
            <a:r>
              <a:rPr lang="da-DK" dirty="0">
                <a:solidFill>
                  <a:srgbClr val="FFFCEE"/>
                </a:solidFill>
                <a:latin typeface="Montserrat" pitchFamily="2" charset="77"/>
                <a:ea typeface="Montserrat Light"/>
                <a:cs typeface="Montserrat Light"/>
                <a:sym typeface="Montserrat Light"/>
              </a:rPr>
              <a:t>-60 min.</a:t>
            </a:r>
            <a:br>
              <a:rPr lang="da-DK" sz="1400" dirty="0">
                <a:solidFill>
                  <a:srgbClr val="FFFCEE"/>
                </a:solidFill>
                <a:latin typeface="Montserrat Medium"/>
                <a:ea typeface="Montserrat Medium"/>
                <a:cs typeface="Montserrat Medium"/>
                <a:sym typeface="Montserrat Medium"/>
              </a:rPr>
            </a:br>
            <a:r>
              <a:rPr lang="da-DK" sz="1400" dirty="0">
                <a:solidFill>
                  <a:srgbClr val="FFFCEE"/>
                </a:solidFill>
                <a:latin typeface="Montserrat Medium"/>
                <a:ea typeface="Montserrat Medium"/>
                <a:cs typeface="Montserrat Medium"/>
                <a:sym typeface="Montserrat Medium"/>
              </a:rPr>
              <a:t>Deltagere: </a:t>
            </a:r>
            <a:r>
              <a:rPr lang="da-DK" dirty="0">
                <a:solidFill>
                  <a:srgbClr val="FFFCEE"/>
                </a:solidFill>
                <a:latin typeface="Montserrat" pitchFamily="2" charset="77"/>
                <a:ea typeface="Montserrat Light"/>
                <a:cs typeface="Montserrat Light"/>
                <a:sym typeface="Montserrat Light"/>
              </a:rPr>
              <a:t>4-40 unge, undervisere og evt. foreninger</a:t>
            </a:r>
            <a:endParaRPr lang="da-DK" dirty="0">
              <a:solidFill>
                <a:srgbClr val="FFFCEE"/>
              </a:solidFill>
              <a:latin typeface="Montserrat" pitchFamily="2" charset="77"/>
              <a:ea typeface="Montserrat Light"/>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Forberedelse</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Forbered en række udsagn med 4-5 svarmuligheder. Udsagn og svarmuligheder skrives/printes på skilte, som du placere i lokalets hjørner. Skiltene kan have forskellige farver eller tal.</a:t>
            </a:r>
            <a:endParaRPr sz="1100" dirty="0">
              <a:solidFill>
                <a:srgbClr val="FFFCEE"/>
              </a:solidFill>
              <a:latin typeface="Montserrat" pitchFamily="2" charset="77"/>
              <a:ea typeface="Montserrat Light"/>
              <a:cs typeface="Montserrat Light"/>
              <a:sym typeface="Montserrat Light"/>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Materialer</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Skilte med udsagn</a:t>
            </a:r>
            <a:endParaRPr dirty="0">
              <a:solidFill>
                <a:srgbClr val="FFFCEE"/>
              </a:solidFill>
              <a:latin typeface="Montserrat" pitchFamily="2" charset="77"/>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Evt. post-</a:t>
            </a:r>
            <a:r>
              <a:rPr lang="da-DK" sz="1200" dirty="0" err="1">
                <a:solidFill>
                  <a:srgbClr val="FFFCEE"/>
                </a:solidFill>
                <a:latin typeface="Montserrat" pitchFamily="2" charset="77"/>
                <a:ea typeface="Montserrat Light"/>
                <a:cs typeface="Montserrat Light"/>
                <a:sym typeface="Montserrat Light"/>
              </a:rPr>
              <a:t>its</a:t>
            </a:r>
            <a:endParaRPr dirty="0">
              <a:solidFill>
                <a:srgbClr val="FFFCEE"/>
              </a:solidFill>
              <a:latin typeface="Montserrat" pitchFamily="2" charset="77"/>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479650"/>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5835018"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A0F55D6E-8965-B499-5C0C-DD9811EEBF82}"/>
              </a:ext>
            </a:extLst>
          </p:cNvPr>
          <p:cNvPicPr>
            <a:picLocks noChangeAspect="1"/>
          </p:cNvPicPr>
          <p:nvPr/>
        </p:nvPicPr>
        <p:blipFill>
          <a:blip r:embed="rId3"/>
          <a:srcRect/>
          <a:stretch/>
        </p:blipFill>
        <p:spPr>
          <a:xfrm>
            <a:off x="6419159" y="3323487"/>
            <a:ext cx="3175000" cy="3175000"/>
          </a:xfrm>
          <a:prstGeom prst="rect">
            <a:avLst/>
          </a:prstGeom>
        </p:spPr>
      </p:pic>
      <p:pic>
        <p:nvPicPr>
          <p:cNvPr id="4" name="Billede 3" descr="Et billede, der indeholder tegneserie, clipart&#10;&#10;Automatisk genereret beskrivelse">
            <a:extLst>
              <a:ext uri="{FF2B5EF4-FFF2-40B4-BE49-F238E27FC236}">
                <a16:creationId xmlns:a16="http://schemas.microsoft.com/office/drawing/2014/main" id="{ACBE8D16-E398-4E7D-609F-B819A1A3519B}"/>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EFA0A962-40CA-F115-AB4D-3946A71CBA18}"/>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8EBDEF1C-82E8-1347-8BFF-1A0DAD146B36}"/>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HJØRNEØVELSE</a:t>
              </a:r>
              <a:endParaRPr sz="1200" dirty="0">
                <a:solidFill>
                  <a:schemeClr val="bg1"/>
                </a:solidFill>
                <a:latin typeface="Montserrat Medium" pitchFamily="2" charset="77"/>
              </a:endParaRPr>
            </a:p>
          </p:txBody>
        </p:sp>
        <p:sp>
          <p:nvSpPr>
            <p:cNvPr id="8" name="Google Shape;103;p2">
              <a:extLst>
                <a:ext uri="{FF2B5EF4-FFF2-40B4-BE49-F238E27FC236}">
                  <a16:creationId xmlns:a16="http://schemas.microsoft.com/office/drawing/2014/main" id="{87BE65DF-0AD4-09AE-1CE0-61B49A52E0B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pic>
        <p:nvPicPr>
          <p:cNvPr id="12" name="Billede 11" descr="Et billede, der indeholder tegneserie, clipart&#10;&#10;Automatisk genereret beskrivelse">
            <a:extLst>
              <a:ext uri="{FF2B5EF4-FFF2-40B4-BE49-F238E27FC236}">
                <a16:creationId xmlns:a16="http://schemas.microsoft.com/office/drawing/2014/main" id="{9262C413-3821-21FE-10EA-7FBE8EDDFB9E}"/>
              </a:ext>
            </a:extLst>
          </p:cNvPr>
          <p:cNvPicPr>
            <a:picLocks noChangeAspect="1"/>
          </p:cNvPicPr>
          <p:nvPr/>
        </p:nvPicPr>
        <p:blipFill>
          <a:blip r:embed="rId3"/>
          <a:stretch>
            <a:fillRect/>
          </a:stretch>
        </p:blipFill>
        <p:spPr>
          <a:xfrm>
            <a:off x="365083" y="359513"/>
            <a:ext cx="616198" cy="616198"/>
          </a:xfrm>
          <a:prstGeom prst="rect">
            <a:avLst/>
          </a:prstGeom>
        </p:spPr>
      </p:pic>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235445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Vær opmærksom på</a:t>
            </a:r>
            <a:br>
              <a:rPr lang="da-DK" dirty="0">
                <a:ea typeface="Montserrat Medium"/>
              </a:rPr>
            </a:br>
            <a:r>
              <a:rPr lang="da-DK" sz="1200" dirty="0">
                <a:solidFill>
                  <a:srgbClr val="480062"/>
                </a:solidFill>
                <a:latin typeface="Montserrat" pitchFamily="2" charset="77"/>
                <a:ea typeface="Montserrat"/>
                <a:cs typeface="Montserrat"/>
                <a:sym typeface="Montserrat"/>
              </a:rPr>
              <a:t>Hjørneøvelsen kræver, at de unge tager aktivt stilling til en række udsagn. Det kan for nogle unge være ubehageligt eller grænseoverskridende,  især hvis man ikke har lyst til at vise sine klassekammerater, at man er ked af sin fritid eller føler sig ensom, da man ikke kan ”gemme” sig i øvelsen. </a:t>
            </a:r>
            <a:endParaRPr lang="da-DK" sz="1200" dirty="0">
              <a:latin typeface="Montserrat" pitchFamily="2" charset="77"/>
            </a:endParaRP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a:cs typeface="Montserrat"/>
              <a:sym typeface="Montserrat"/>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a:cs typeface="Montserrat"/>
                <a:sym typeface="Montserrat"/>
              </a:rPr>
              <a:t>Derfor er det særlig vigtigt, at du arbejder med at skabe et trygt rum, hvor der ikke findes rigtige eller forkerte svar. Du kan invitere undervisere eller foreninger ind i øvelsen og lade dem indtage nogle af de mere tabuiserede eller upopulære svarmuligheder. </a:t>
            </a:r>
            <a:endParaRPr lang="da-DK" sz="1200" dirty="0">
              <a:latin typeface="Montserrat" pitchFamily="2" charset="77"/>
            </a:endParaRPr>
          </a:p>
        </p:txBody>
      </p:sp>
      <p:pic>
        <p:nvPicPr>
          <p:cNvPr id="4" name="Google Shape;101;p2" descr="Et billede, der indeholder tekst&#10;&#10;Automatisk genereret beskrivelse">
            <a:extLst>
              <a:ext uri="{FF2B5EF4-FFF2-40B4-BE49-F238E27FC236}">
                <a16:creationId xmlns:a16="http://schemas.microsoft.com/office/drawing/2014/main" id="{F0BC1961-55A0-564E-A2DC-50D4A8E57B42}"/>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grpSp>
        <p:nvGrpSpPr>
          <p:cNvPr id="5" name="Gruppe 4">
            <a:extLst>
              <a:ext uri="{FF2B5EF4-FFF2-40B4-BE49-F238E27FC236}">
                <a16:creationId xmlns:a16="http://schemas.microsoft.com/office/drawing/2014/main" id="{EEE1AAE4-32C7-CA66-030E-E591F49A2DFF}"/>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2CDA33A0-8A1A-5C9F-C52D-C3A7532B394F}"/>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5DD4C6D6-C562-ED43-084F-E56C369D7C92}"/>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46" name="Ellipse 45">
            <a:extLst>
              <a:ext uri="{FF2B5EF4-FFF2-40B4-BE49-F238E27FC236}">
                <a16:creationId xmlns:a16="http://schemas.microsoft.com/office/drawing/2014/main" id="{452ABDBC-34CA-19DF-4418-7B44E6CAD8A7}"/>
              </a:ext>
            </a:extLst>
          </p:cNvPr>
          <p:cNvSpPr/>
          <p:nvPr/>
        </p:nvSpPr>
        <p:spPr>
          <a:xfrm rot="10800000">
            <a:off x="562134" y="4529399"/>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 name="Ellipse 44">
            <a:extLst>
              <a:ext uri="{FF2B5EF4-FFF2-40B4-BE49-F238E27FC236}">
                <a16:creationId xmlns:a16="http://schemas.microsoft.com/office/drawing/2014/main" id="{5B2EA9E1-A410-8B48-117B-5D75C4760031}"/>
              </a:ext>
            </a:extLst>
          </p:cNvPr>
          <p:cNvSpPr/>
          <p:nvPr/>
        </p:nvSpPr>
        <p:spPr>
          <a:xfrm rot="10800000">
            <a:off x="562135" y="3382418"/>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3" name="Ellipse 42">
            <a:extLst>
              <a:ext uri="{FF2B5EF4-FFF2-40B4-BE49-F238E27FC236}">
                <a16:creationId xmlns:a16="http://schemas.microsoft.com/office/drawing/2014/main" id="{60552D4D-9EC8-879E-3E27-4D9633EE9F45}"/>
              </a:ext>
            </a:extLst>
          </p:cNvPr>
          <p:cNvSpPr/>
          <p:nvPr/>
        </p:nvSpPr>
        <p:spPr>
          <a:xfrm rot="10800000">
            <a:off x="562136" y="3903365"/>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 name="Ellipse 39">
            <a:extLst>
              <a:ext uri="{FF2B5EF4-FFF2-40B4-BE49-F238E27FC236}">
                <a16:creationId xmlns:a16="http://schemas.microsoft.com/office/drawing/2014/main" id="{8346FB18-9B61-D021-52F4-BBBC05B1CFEE}"/>
              </a:ext>
            </a:extLst>
          </p:cNvPr>
          <p:cNvSpPr/>
          <p:nvPr/>
        </p:nvSpPr>
        <p:spPr>
          <a:xfrm rot="10800000">
            <a:off x="562136" y="2943291"/>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Ellipse 8">
            <a:extLst>
              <a:ext uri="{FF2B5EF4-FFF2-40B4-BE49-F238E27FC236}">
                <a16:creationId xmlns:a16="http://schemas.microsoft.com/office/drawing/2014/main" id="{4F423597-64A7-66B0-1E35-F1A42A881341}"/>
              </a:ext>
            </a:extLst>
          </p:cNvPr>
          <p:cNvSpPr/>
          <p:nvPr/>
        </p:nvSpPr>
        <p:spPr>
          <a:xfrm rot="10800000">
            <a:off x="562136" y="24131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Ellipse 6">
            <a:extLst>
              <a:ext uri="{FF2B5EF4-FFF2-40B4-BE49-F238E27FC236}">
                <a16:creationId xmlns:a16="http://schemas.microsoft.com/office/drawing/2014/main" id="{B3E1A7DB-601D-81A7-8C73-393B9194CFA3}"/>
              </a:ext>
            </a:extLst>
          </p:cNvPr>
          <p:cNvSpPr/>
          <p:nvPr/>
        </p:nvSpPr>
        <p:spPr>
          <a:xfrm rot="10800000">
            <a:off x="562137" y="188105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pic>
        <p:nvPicPr>
          <p:cNvPr id="3" name="Google Shape;133;p3">
            <a:extLst>
              <a:ext uri="{FF2B5EF4-FFF2-40B4-BE49-F238E27FC236}">
                <a16:creationId xmlns:a16="http://schemas.microsoft.com/office/drawing/2014/main" id="{B14DC4D5-8416-CBA1-CAC7-BF53ADF06737}"/>
              </a:ext>
            </a:extLst>
          </p:cNvPr>
          <p:cNvPicPr preferRelativeResize="0"/>
          <p:nvPr/>
        </p:nvPicPr>
        <p:blipFill rotWithShape="1">
          <a:blip r:embed="rId3">
            <a:alphaModFix/>
          </a:blip>
          <a:srcRect/>
          <a:stretch/>
        </p:blipFill>
        <p:spPr>
          <a:xfrm rot="7664223">
            <a:off x="8629003" y="6083724"/>
            <a:ext cx="829530" cy="829530"/>
          </a:xfrm>
          <a:prstGeom prst="rect">
            <a:avLst/>
          </a:prstGeom>
          <a:noFill/>
          <a:ln>
            <a:noFill/>
          </a:ln>
        </p:spPr>
      </p:pic>
      <p:sp>
        <p:nvSpPr>
          <p:cNvPr id="4" name="Google Shape;134;p3">
            <a:extLst>
              <a:ext uri="{FF2B5EF4-FFF2-40B4-BE49-F238E27FC236}">
                <a16:creationId xmlns:a16="http://schemas.microsoft.com/office/drawing/2014/main" id="{BA273D7F-8AED-34BB-7D57-D0C21C82CE2B}"/>
              </a:ext>
            </a:extLst>
          </p:cNvPr>
          <p:cNvSpPr txBox="1"/>
          <p:nvPr/>
        </p:nvSpPr>
        <p:spPr>
          <a:xfrm>
            <a:off x="4953001" y="6406479"/>
            <a:ext cx="3587686"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Se eksempler på udsagn på de næste sider</a:t>
            </a:r>
            <a:endParaRPr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De unge skal op og stå og fordele sig i midten af lokalet. </a:t>
            </a:r>
            <a:endParaRPr dirty="0"/>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599817" y="1883001"/>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6" name="Google Shape;117;p3">
            <a:extLst>
              <a:ext uri="{FF2B5EF4-FFF2-40B4-BE49-F238E27FC236}">
                <a16:creationId xmlns:a16="http://schemas.microsoft.com/office/drawing/2014/main" id="{C72327CA-C237-BDA5-4D40-24D06DDCCBA4}"/>
              </a:ext>
            </a:extLst>
          </p:cNvPr>
          <p:cNvSpPr txBox="1"/>
          <p:nvPr/>
        </p:nvSpPr>
        <p:spPr>
          <a:xfrm>
            <a:off x="829235" y="2296695"/>
            <a:ext cx="851462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læser et udsagn op, som kan færdiggøres med forskellige svarmuligheder, som er skrevet ned på skilte, som klæbes på væggen eller gulvet i hjørnerne af rummet. </a:t>
            </a:r>
            <a:endParaRPr lang="da-DK" sz="1200" dirty="0"/>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597547" y="241254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sp>
        <p:nvSpPr>
          <p:cNvPr id="10" name="Google Shape;125;p3">
            <a:extLst>
              <a:ext uri="{FF2B5EF4-FFF2-40B4-BE49-F238E27FC236}">
                <a16:creationId xmlns:a16="http://schemas.microsoft.com/office/drawing/2014/main" id="{A9A320DD-C8A6-4507-4B81-BD90A14FEF64}"/>
              </a:ext>
            </a:extLst>
          </p:cNvPr>
          <p:cNvSpPr txBox="1"/>
          <p:nvPr/>
        </p:nvSpPr>
        <p:spPr>
          <a:xfrm>
            <a:off x="829235" y="2918546"/>
            <a:ext cx="865422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Eleverne skal nu fysisk placere sig ved det svar, som de synes, passer bedst på dem.</a:t>
            </a:r>
            <a:endParaRPr lang="da-DK" sz="1200" dirty="0"/>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597546" y="2942078"/>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sp>
        <p:nvSpPr>
          <p:cNvPr id="8" name="Google Shape;124;p3">
            <a:extLst>
              <a:ext uri="{FF2B5EF4-FFF2-40B4-BE49-F238E27FC236}">
                <a16:creationId xmlns:a16="http://schemas.microsoft.com/office/drawing/2014/main" id="{C123B9CE-E137-23AB-A918-64E120C5290F}"/>
              </a:ext>
            </a:extLst>
          </p:cNvPr>
          <p:cNvSpPr txBox="1"/>
          <p:nvPr/>
        </p:nvSpPr>
        <p:spPr>
          <a:xfrm>
            <a:off x="829235" y="3355772"/>
            <a:ext cx="8654231"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spørger de unge, hvorfor de har valgt, den svarmulighed, de har.</a:t>
            </a:r>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597547" y="337928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sp>
        <p:nvSpPr>
          <p:cNvPr id="11" name="Google Shape;126;p3">
            <a:extLst>
              <a:ext uri="{FF2B5EF4-FFF2-40B4-BE49-F238E27FC236}">
                <a16:creationId xmlns:a16="http://schemas.microsoft.com/office/drawing/2014/main" id="{3470CAFB-0F3A-FEC9-469B-747490D030A0}"/>
              </a:ext>
            </a:extLst>
          </p:cNvPr>
          <p:cNvSpPr txBox="1"/>
          <p:nvPr/>
        </p:nvSpPr>
        <p:spPr>
          <a:xfrm>
            <a:off x="829235" y="3792958"/>
            <a:ext cx="8654232" cy="461665"/>
          </a:xfrm>
          <a:prstGeom prst="rect">
            <a:avLst/>
          </a:prstGeom>
          <a:noFill/>
          <a:ln>
            <a:noFill/>
          </a:ln>
        </p:spPr>
        <p:txBody>
          <a:bodyPr spcFirstLastPara="1" wrap="square" lIns="91425" tIns="45700" rIns="91425" bIns="45700" anchor="t" anchorCtr="0">
            <a:spAutoFit/>
          </a:bodyPr>
          <a:lstStyle/>
          <a:p>
            <a:r>
              <a:rPr lang="da-DK" sz="1200" dirty="0">
                <a:solidFill>
                  <a:srgbClr val="480062"/>
                </a:solidFill>
                <a:latin typeface="Montserrat"/>
                <a:ea typeface="Montserrat"/>
                <a:cs typeface="Montserrat"/>
                <a:sym typeface="Montserra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Du kan bede eleverne snakke sammen to-og-to, inden der snakkes i plenum for at hjælpe snakken i gang og bede underviserne om at understøtte elevernes snakke.</a:t>
            </a:r>
            <a:endParaRPr lang="da-DK" sz="1200" dirty="0">
              <a:solidFill>
                <a:srgbClr val="480062"/>
              </a:solidFill>
              <a:latin typeface="Montserrat"/>
              <a:ea typeface="Montserrat"/>
              <a:cs typeface="Montserrat"/>
              <a:sym typeface="Montserrat"/>
            </a:endParaRPr>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597547" y="3897807"/>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sp>
        <p:nvSpPr>
          <p:cNvPr id="13" name="Google Shape;132;p3">
            <a:extLst>
              <a:ext uri="{FF2B5EF4-FFF2-40B4-BE49-F238E27FC236}">
                <a16:creationId xmlns:a16="http://schemas.microsoft.com/office/drawing/2014/main" id="{91FBB052-D84B-7C50-3F9C-6FA2FF5A7D8A}"/>
              </a:ext>
            </a:extLst>
          </p:cNvPr>
          <p:cNvSpPr txBox="1"/>
          <p:nvPr/>
        </p:nvSpPr>
        <p:spPr>
          <a:xfrm>
            <a:off x="829231" y="4414850"/>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stiller uddybende spørgsmål og giver mulighed for, at eleverne kan byde ind på hinandens svar. Anerkend alle svar, og hjælp evt. eleverne med at folde deres svar ud. </a:t>
            </a:r>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597543" y="4530715"/>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sp>
        <p:nvSpPr>
          <p:cNvPr id="38" name="Google Shape;126;p3">
            <a:extLst>
              <a:ext uri="{FF2B5EF4-FFF2-40B4-BE49-F238E27FC236}">
                <a16:creationId xmlns:a16="http://schemas.microsoft.com/office/drawing/2014/main" id="{3C2788C5-87C2-888F-4AAA-ED761901BD15}"/>
              </a:ext>
            </a:extLst>
          </p:cNvPr>
          <p:cNvSpPr txBox="1"/>
          <p:nvPr/>
        </p:nvSpPr>
        <p:spPr>
          <a:xfrm>
            <a:off x="512431" y="5191314"/>
            <a:ext cx="563612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Afprøv evt. øvelsen med en prøverunde om elevernes favoritfrugter, som mest er for sjov og skal skabe en let stemning.</a:t>
            </a:r>
            <a:endParaRPr dirty="0"/>
          </a:p>
        </p:txBody>
      </p:sp>
      <p:pic>
        <p:nvPicPr>
          <p:cNvPr id="2" name="Google Shape;101;p2" descr="Et billede, der indeholder tekst&#10;&#10;Automatisk genereret beskrivelse">
            <a:extLst>
              <a:ext uri="{FF2B5EF4-FFF2-40B4-BE49-F238E27FC236}">
                <a16:creationId xmlns:a16="http://schemas.microsoft.com/office/drawing/2014/main" id="{5C3F8F90-5F4D-B63F-BA7B-41A8D7673982}"/>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14" name="Billede 13" descr="Et billede, der indeholder tegneserie, clipart&#10;&#10;Automatisk genereret beskrivelse">
            <a:extLst>
              <a:ext uri="{FF2B5EF4-FFF2-40B4-BE49-F238E27FC236}">
                <a16:creationId xmlns:a16="http://schemas.microsoft.com/office/drawing/2014/main" id="{DDB2F076-70F9-033E-90B2-39DAE6A8FB72}"/>
              </a:ext>
            </a:extLst>
          </p:cNvPr>
          <p:cNvPicPr>
            <a:picLocks noChangeAspect="1"/>
          </p:cNvPicPr>
          <p:nvPr/>
        </p:nvPicPr>
        <p:blipFill>
          <a:blip r:embed="rId5"/>
          <a:stretch>
            <a:fillRect/>
          </a:stretch>
        </p:blipFill>
        <p:spPr>
          <a:xfrm>
            <a:off x="365083" y="359513"/>
            <a:ext cx="616198" cy="616198"/>
          </a:xfrm>
          <a:prstGeom prst="rect">
            <a:avLst/>
          </a:prstGeom>
        </p:spPr>
      </p:pic>
      <p:grpSp>
        <p:nvGrpSpPr>
          <p:cNvPr id="16" name="Gruppe 15">
            <a:extLst>
              <a:ext uri="{FF2B5EF4-FFF2-40B4-BE49-F238E27FC236}">
                <a16:creationId xmlns:a16="http://schemas.microsoft.com/office/drawing/2014/main" id="{2BC3AB9C-BE68-F724-A0DB-232FC018BC77}"/>
              </a:ext>
            </a:extLst>
          </p:cNvPr>
          <p:cNvGrpSpPr/>
          <p:nvPr/>
        </p:nvGrpSpPr>
        <p:grpSpPr>
          <a:xfrm>
            <a:off x="1057481" y="414429"/>
            <a:ext cx="5041435" cy="525642"/>
            <a:chOff x="1189588" y="424397"/>
            <a:chExt cx="5041435" cy="525642"/>
          </a:xfrm>
        </p:grpSpPr>
        <p:sp>
          <p:nvSpPr>
            <p:cNvPr id="17" name="Google Shape;103;p2">
              <a:extLst>
                <a:ext uri="{FF2B5EF4-FFF2-40B4-BE49-F238E27FC236}">
                  <a16:creationId xmlns:a16="http://schemas.microsoft.com/office/drawing/2014/main" id="{2E8614EF-47D0-655C-43C1-B6CECE6649B9}"/>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18" name="Google Shape;103;p2">
              <a:extLst>
                <a:ext uri="{FF2B5EF4-FFF2-40B4-BE49-F238E27FC236}">
                  <a16:creationId xmlns:a16="http://schemas.microsoft.com/office/drawing/2014/main" id="{6A2D4529-287F-D3A1-486F-E0C1293108A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536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7"/>
                                        </p:tgtEl>
                                        <p:attrNameLst>
                                          <p:attrName>style.color</p:attrName>
                                        </p:attrNameLst>
                                      </p:cBhvr>
                                      <p:to>
                                        <a:srgbClr val="FFA336"/>
                                      </p:to>
                                    </p:animClr>
                                    <p:animClr clrSpc="rgb" dir="cw">
                                      <p:cBhvr>
                                        <p:cTn id="7" dur="500" fill="hold"/>
                                        <p:tgtEl>
                                          <p:spTgt spid="7"/>
                                        </p:tgtEl>
                                        <p:attrNameLst>
                                          <p:attrName>fillcolor</p:attrName>
                                        </p:attrNameLst>
                                      </p:cBhvr>
                                      <p:to>
                                        <a:srgbClr val="FFA336"/>
                                      </p:to>
                                    </p:animClr>
                                    <p:set>
                                      <p:cBhvr>
                                        <p:cTn id="8" dur="500" fill="hold"/>
                                        <p:tgtEl>
                                          <p:spTgt spid="7"/>
                                        </p:tgtEl>
                                        <p:attrNameLst>
                                          <p:attrName>fill.type</p:attrName>
                                        </p:attrNameLst>
                                      </p:cBhvr>
                                      <p:to>
                                        <p:strVal val="solid"/>
                                      </p:to>
                                    </p:set>
                                    <p:set>
                                      <p:cBhvr>
                                        <p:cTn id="9" dur="500" fill="hold"/>
                                        <p:tgtEl>
                                          <p:spTgt spid="7"/>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9"/>
                                        </p:tgtEl>
                                        <p:attrNameLst>
                                          <p:attrName>style.color</p:attrName>
                                        </p:attrNameLst>
                                      </p:cBhvr>
                                      <p:to>
                                        <a:srgbClr val="FFA336"/>
                                      </p:to>
                                    </p:animClr>
                                    <p:animClr clrSpc="rgb" dir="cw">
                                      <p:cBhvr>
                                        <p:cTn id="14" dur="500" fill="hold"/>
                                        <p:tgtEl>
                                          <p:spTgt spid="9"/>
                                        </p:tgtEl>
                                        <p:attrNameLst>
                                          <p:attrName>fillcolor</p:attrName>
                                        </p:attrNameLst>
                                      </p:cBhvr>
                                      <p:to>
                                        <a:srgbClr val="FFA336"/>
                                      </p:to>
                                    </p:animClr>
                                    <p:set>
                                      <p:cBhvr>
                                        <p:cTn id="15" dur="500" fill="hold"/>
                                        <p:tgtEl>
                                          <p:spTgt spid="9"/>
                                        </p:tgtEl>
                                        <p:attrNameLst>
                                          <p:attrName>fill.type</p:attrName>
                                        </p:attrNameLst>
                                      </p:cBhvr>
                                      <p:to>
                                        <p:strVal val="solid"/>
                                      </p:to>
                                    </p:set>
                                    <p:set>
                                      <p:cBhvr>
                                        <p:cTn id="16" dur="500" fill="hold"/>
                                        <p:tgtEl>
                                          <p:spTgt spid="9"/>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0"/>
                                        </p:tgtEl>
                                        <p:attrNameLst>
                                          <p:attrName>style.color</p:attrName>
                                        </p:attrNameLst>
                                      </p:cBhvr>
                                      <p:to>
                                        <a:srgbClr val="FFA336"/>
                                      </p:to>
                                    </p:animClr>
                                    <p:animClr clrSpc="rgb" dir="cw">
                                      <p:cBhvr>
                                        <p:cTn id="21" dur="500" fill="hold"/>
                                        <p:tgtEl>
                                          <p:spTgt spid="40"/>
                                        </p:tgtEl>
                                        <p:attrNameLst>
                                          <p:attrName>fillcolor</p:attrName>
                                        </p:attrNameLst>
                                      </p:cBhvr>
                                      <p:to>
                                        <a:srgbClr val="FFA336"/>
                                      </p:to>
                                    </p:animClr>
                                    <p:set>
                                      <p:cBhvr>
                                        <p:cTn id="22" dur="500" fill="hold"/>
                                        <p:tgtEl>
                                          <p:spTgt spid="40"/>
                                        </p:tgtEl>
                                        <p:attrNameLst>
                                          <p:attrName>fill.type</p:attrName>
                                        </p:attrNameLst>
                                      </p:cBhvr>
                                      <p:to>
                                        <p:strVal val="solid"/>
                                      </p:to>
                                    </p:set>
                                    <p:set>
                                      <p:cBhvr>
                                        <p:cTn id="23" dur="500" fill="hold"/>
                                        <p:tgtEl>
                                          <p:spTgt spid="40"/>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45"/>
                                        </p:tgtEl>
                                        <p:attrNameLst>
                                          <p:attrName>style.color</p:attrName>
                                        </p:attrNameLst>
                                      </p:cBhvr>
                                      <p:to>
                                        <a:srgbClr val="FFA336"/>
                                      </p:to>
                                    </p:animClr>
                                    <p:animClr clrSpc="rgb" dir="cw">
                                      <p:cBhvr>
                                        <p:cTn id="28" dur="500" fill="hold"/>
                                        <p:tgtEl>
                                          <p:spTgt spid="45"/>
                                        </p:tgtEl>
                                        <p:attrNameLst>
                                          <p:attrName>fillcolor</p:attrName>
                                        </p:attrNameLst>
                                      </p:cBhvr>
                                      <p:to>
                                        <a:srgbClr val="FFA336"/>
                                      </p:to>
                                    </p:animClr>
                                    <p:set>
                                      <p:cBhvr>
                                        <p:cTn id="29" dur="500" fill="hold"/>
                                        <p:tgtEl>
                                          <p:spTgt spid="45"/>
                                        </p:tgtEl>
                                        <p:attrNameLst>
                                          <p:attrName>fill.type</p:attrName>
                                        </p:attrNameLst>
                                      </p:cBhvr>
                                      <p:to>
                                        <p:strVal val="solid"/>
                                      </p:to>
                                    </p:set>
                                    <p:set>
                                      <p:cBhvr>
                                        <p:cTn id="30" dur="500" fill="hold"/>
                                        <p:tgtEl>
                                          <p:spTgt spid="45"/>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43"/>
                                        </p:tgtEl>
                                        <p:attrNameLst>
                                          <p:attrName>style.color</p:attrName>
                                        </p:attrNameLst>
                                      </p:cBhvr>
                                      <p:to>
                                        <a:srgbClr val="FFA336"/>
                                      </p:to>
                                    </p:animClr>
                                    <p:animClr clrSpc="rgb" dir="cw">
                                      <p:cBhvr>
                                        <p:cTn id="35" dur="500" fill="hold"/>
                                        <p:tgtEl>
                                          <p:spTgt spid="43"/>
                                        </p:tgtEl>
                                        <p:attrNameLst>
                                          <p:attrName>fillcolor</p:attrName>
                                        </p:attrNameLst>
                                      </p:cBhvr>
                                      <p:to>
                                        <a:srgbClr val="FFA336"/>
                                      </p:to>
                                    </p:animClr>
                                    <p:set>
                                      <p:cBhvr>
                                        <p:cTn id="36" dur="500" fill="hold"/>
                                        <p:tgtEl>
                                          <p:spTgt spid="43"/>
                                        </p:tgtEl>
                                        <p:attrNameLst>
                                          <p:attrName>fill.type</p:attrName>
                                        </p:attrNameLst>
                                      </p:cBhvr>
                                      <p:to>
                                        <p:strVal val="solid"/>
                                      </p:to>
                                    </p:set>
                                    <p:set>
                                      <p:cBhvr>
                                        <p:cTn id="37" dur="500" fill="hold"/>
                                        <p:tgtEl>
                                          <p:spTgt spid="43"/>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46"/>
                                        </p:tgtEl>
                                        <p:attrNameLst>
                                          <p:attrName>style.color</p:attrName>
                                        </p:attrNameLst>
                                      </p:cBhvr>
                                      <p:to>
                                        <a:srgbClr val="FFA336"/>
                                      </p:to>
                                    </p:animClr>
                                    <p:animClr clrSpc="rgb" dir="cw">
                                      <p:cBhvr>
                                        <p:cTn id="42" dur="500" fill="hold"/>
                                        <p:tgtEl>
                                          <p:spTgt spid="46"/>
                                        </p:tgtEl>
                                        <p:attrNameLst>
                                          <p:attrName>fillcolor</p:attrName>
                                        </p:attrNameLst>
                                      </p:cBhvr>
                                      <p:to>
                                        <a:srgbClr val="FFA336"/>
                                      </p:to>
                                    </p:animClr>
                                    <p:set>
                                      <p:cBhvr>
                                        <p:cTn id="43" dur="500" fill="hold"/>
                                        <p:tgtEl>
                                          <p:spTgt spid="46"/>
                                        </p:tgtEl>
                                        <p:attrNameLst>
                                          <p:attrName>fill.type</p:attrName>
                                        </p:attrNameLst>
                                      </p:cBhvr>
                                      <p:to>
                                        <p:strVal val="solid"/>
                                      </p:to>
                                    </p:set>
                                    <p:set>
                                      <p:cBhvr>
                                        <p:cTn id="44" dur="500" fill="hold"/>
                                        <p:tgtEl>
                                          <p:spTgt spid="4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3" grpId="0" animBg="1"/>
      <p:bldP spid="40" grpId="0" animBg="1"/>
      <p:bldP spid="9"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F63A23AB-B0C9-1380-3F58-AD1631B95172}"/>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ED420A06-C0B1-5B4D-AF47-30AC456489FB}"/>
              </a:ext>
            </a:extLst>
          </p:cNvPr>
          <p:cNvSpPr/>
          <p:nvPr/>
        </p:nvSpPr>
        <p:spPr>
          <a:xfrm>
            <a:off x="6737131" y="3714642"/>
            <a:ext cx="2716588" cy="2716588"/>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CE47717D-91FB-71CB-2ECB-FFD34198D1B6}"/>
              </a:ext>
            </a:extLst>
          </p:cNvPr>
          <p:cNvSpPr txBox="1"/>
          <p:nvPr/>
        </p:nvSpPr>
        <p:spPr>
          <a:xfrm>
            <a:off x="452281" y="1695895"/>
            <a:ext cx="5149733"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”I min fritid er jeg...”</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Mest sammen med mine venner eller familie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Går jeg til sport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jeg mest alene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jeg frivillig</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være frivillig vil jeg...”</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praktisk</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Snakke med og hjælpe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med sport og bevægelse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med kommunikation, SoMe eller teknik</a:t>
            </a:r>
          </a:p>
          <a:p>
            <a:pPr marL="628650" marR="0" lvl="1" indent="-171450" algn="l" rtl="0">
              <a:spcBef>
                <a:spcPts val="0"/>
              </a:spcBef>
              <a:spcAft>
                <a:spcPts val="0"/>
              </a:spcAft>
              <a:buClr>
                <a:srgbClr val="480062"/>
              </a:buClr>
              <a:buSzPts val="1200"/>
              <a:buFont typeface="Arial"/>
              <a:buChar char="•"/>
            </a:pPr>
            <a:r>
              <a:rPr lang="da-DK" sz="1200" dirty="0">
                <a:solidFill>
                  <a:srgbClr val="480062"/>
                </a:solidFill>
                <a:latin typeface="Montserrat"/>
                <a:sym typeface="Montserrat"/>
              </a:rPr>
              <a:t>Lave noget kreativt </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være frivillig, er det fordi, jeg vil...”</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Møde nye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Lære noget nyt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Gøre en forskel for andre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Gøre noget, jeg er god til</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Være sammen med mine venner</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Husk at følge op med uddybende spørgsmål.</a:t>
            </a:r>
            <a:endParaRPr lang="da-DK" dirty="0"/>
          </a:p>
        </p:txBody>
      </p:sp>
      <p:sp>
        <p:nvSpPr>
          <p:cNvPr id="8" name="Google Shape;159;p5">
            <a:extLst>
              <a:ext uri="{FF2B5EF4-FFF2-40B4-BE49-F238E27FC236}">
                <a16:creationId xmlns:a16="http://schemas.microsoft.com/office/drawing/2014/main" id="{5928B615-EAEA-8402-BC89-152A81DDE826}"/>
              </a:ext>
            </a:extLst>
          </p:cNvPr>
          <p:cNvSpPr txBox="1"/>
          <p:nvPr/>
        </p:nvSpPr>
        <p:spPr>
          <a:xfrm>
            <a:off x="6908945" y="4141932"/>
            <a:ext cx="2372960" cy="18620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600" b="1" dirty="0">
                <a:solidFill>
                  <a:schemeClr val="bg1"/>
                </a:solidFill>
                <a:latin typeface="Montserrat"/>
                <a:ea typeface="Montserrat"/>
                <a:cs typeface="Montserrat"/>
                <a:sym typeface="Montserrat"/>
              </a:rPr>
              <a:t>OBS! </a:t>
            </a:r>
            <a:endParaRPr lang="da-DK" sz="1600" dirty="0">
              <a:solidFill>
                <a:schemeClr val="bg1"/>
              </a:solidFill>
            </a:endParaRP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Udfyld svarmulighederne,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så de passer til foreningernes opgaver og brug kun, hvis der er mulighed for, at de unge kan vælge mellem flere forskellige foreninger at blive frivillige i. Så kan snakken danne grundlag for elevernes valg af forening.</a:t>
            </a:r>
            <a:endParaRPr sz="1000" dirty="0">
              <a:solidFill>
                <a:schemeClr val="bg1"/>
              </a:solidFill>
            </a:endParaRPr>
          </a:p>
        </p:txBody>
      </p:sp>
      <p:sp>
        <p:nvSpPr>
          <p:cNvPr id="3" name="Google Shape;90;p1">
            <a:extLst>
              <a:ext uri="{FF2B5EF4-FFF2-40B4-BE49-F238E27FC236}">
                <a16:creationId xmlns:a16="http://schemas.microsoft.com/office/drawing/2014/main" id="{C077AE7A-9C45-28FF-8604-215A5BCB8038}"/>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Inspiration til udsagn og svarmuligheder</a:t>
            </a:r>
            <a:endParaRPr lang="da-DK" dirty="0"/>
          </a:p>
        </p:txBody>
      </p:sp>
      <p:sp>
        <p:nvSpPr>
          <p:cNvPr id="5" name="Ellipse 4">
            <a:extLst>
              <a:ext uri="{FF2B5EF4-FFF2-40B4-BE49-F238E27FC236}">
                <a16:creationId xmlns:a16="http://schemas.microsoft.com/office/drawing/2014/main" id="{916E65DA-A2CF-AF4F-9308-69EB3B74E795}"/>
              </a:ext>
            </a:extLst>
          </p:cNvPr>
          <p:cNvSpPr/>
          <p:nvPr/>
        </p:nvSpPr>
        <p:spPr>
          <a:xfrm>
            <a:off x="8476394" y="2907542"/>
            <a:ext cx="636076" cy="636076"/>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 name="Google Shape;101;p2" descr="Et billede, der indeholder tekst&#10;&#10;Automatisk genereret beskrivelse">
            <a:extLst>
              <a:ext uri="{FF2B5EF4-FFF2-40B4-BE49-F238E27FC236}">
                <a16:creationId xmlns:a16="http://schemas.microsoft.com/office/drawing/2014/main" id="{919F305A-BC0D-D8A2-69B2-77B176D74EE0}"/>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7" name="Billede 6" descr="Et billede, der indeholder tegneserie, clipart&#10;&#10;Automatisk genereret beskrivelse">
            <a:extLst>
              <a:ext uri="{FF2B5EF4-FFF2-40B4-BE49-F238E27FC236}">
                <a16:creationId xmlns:a16="http://schemas.microsoft.com/office/drawing/2014/main" id="{79244665-5EB2-4119-36E0-38C92E8557A9}"/>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9" name="Gruppe 8">
            <a:extLst>
              <a:ext uri="{FF2B5EF4-FFF2-40B4-BE49-F238E27FC236}">
                <a16:creationId xmlns:a16="http://schemas.microsoft.com/office/drawing/2014/main" id="{5A91C830-761E-8F7C-A824-90A6590AB841}"/>
              </a:ext>
            </a:extLst>
          </p:cNvPr>
          <p:cNvGrpSpPr/>
          <p:nvPr/>
        </p:nvGrpSpPr>
        <p:grpSpPr>
          <a:xfrm>
            <a:off x="1057481" y="414429"/>
            <a:ext cx="5041435" cy="525642"/>
            <a:chOff x="1189588" y="424397"/>
            <a:chExt cx="5041435" cy="525642"/>
          </a:xfrm>
        </p:grpSpPr>
        <p:sp>
          <p:nvSpPr>
            <p:cNvPr id="10" name="Google Shape;103;p2">
              <a:extLst>
                <a:ext uri="{FF2B5EF4-FFF2-40B4-BE49-F238E27FC236}">
                  <a16:creationId xmlns:a16="http://schemas.microsoft.com/office/drawing/2014/main" id="{CAF0F196-949F-4925-3730-4C72D330E2E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11" name="Google Shape;103;p2">
              <a:extLst>
                <a:ext uri="{FF2B5EF4-FFF2-40B4-BE49-F238E27FC236}">
                  <a16:creationId xmlns:a16="http://schemas.microsoft.com/office/drawing/2014/main" id="{EE2D2510-CC9B-C76D-9912-4D094F95016A}"/>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94994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1693796-E363-390A-9CC9-F0CFFF0EAF8C}"/>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0866FA1-57C1-207F-97BD-0A5F848231F2}"/>
              </a:ext>
            </a:extLst>
          </p:cNvPr>
          <p:cNvSpPr/>
          <p:nvPr/>
        </p:nvSpPr>
        <p:spPr>
          <a:xfrm>
            <a:off x="5812220" y="593473"/>
            <a:ext cx="3591859" cy="3591859"/>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310574C-B0B6-96FC-349A-600F6510C663}"/>
              </a:ext>
            </a:extLst>
          </p:cNvPr>
          <p:cNvSpPr txBox="1"/>
          <p:nvPr/>
        </p:nvSpPr>
        <p:spPr>
          <a:xfrm>
            <a:off x="452281" y="1695895"/>
            <a:ext cx="6211278" cy="43396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 “Hvis jeg skal være frivillig, kan jeg være bekymret for...”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opgaverne er for svære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møde andre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gør noget forkert</a:t>
            </a:r>
            <a:endParaRPr lang="da-DK" dirty="0"/>
          </a:p>
          <a:p>
            <a:pPr marL="628650" marR="0" lvl="1" indent="-171450" algn="l" rtl="0">
              <a:spcBef>
                <a:spcPts val="0"/>
              </a:spcBef>
              <a:spcAft>
                <a:spcPts val="0"/>
              </a:spcAft>
              <a:buClr>
                <a:srgbClr val="480062"/>
              </a:buClr>
              <a:buSzPts val="1200"/>
              <a:buFont typeface="Arial"/>
              <a:buChar char="•"/>
            </a:pPr>
            <a:r>
              <a:rPr lang="da-DK" sz="1200" dirty="0">
                <a:solidFill>
                  <a:srgbClr val="480062"/>
                </a:solidFill>
                <a:latin typeface="Montserrat"/>
                <a:sym typeface="Montserrat"/>
              </a:rPr>
              <a:t>At jeg kommer til at kede mig</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Forslag til 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skal der til, for at det ikke går så galt?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kan du selv gøre? Hvad kan foreningen gøre? </a:t>
            </a:r>
            <a:br>
              <a:rPr lang="da-DK" sz="1200" b="0" i="0" u="none" strike="noStrike" cap="none" dirty="0">
                <a:solidFill>
                  <a:srgbClr val="480062"/>
                </a:solidFill>
                <a:latin typeface="Montserrat"/>
                <a:ea typeface="Montserrat"/>
                <a:cs typeface="Montserrat"/>
                <a:sym typeface="Montserrat"/>
              </a:rPr>
            </a:br>
            <a:r>
              <a:rPr lang="da-DK" sz="1200" b="0" i="0" u="none" strike="noStrike" cap="none" dirty="0">
                <a:solidFill>
                  <a:srgbClr val="480062"/>
                </a:solidFill>
                <a:latin typeface="Montserrat"/>
                <a:ea typeface="Montserrat"/>
                <a:cs typeface="Montserrat"/>
                <a:sym typeface="Montserrat"/>
              </a:rPr>
              <a:t>Hvad kan vi gøre? </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have en god oplevelse som frivillig, er det vigtigt...”</a:t>
            </a:r>
            <a:endParaRPr lang="da-DK" dirty="0"/>
          </a:p>
          <a:p>
            <a:pPr marL="628650" lvl="3" indent="-171450">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er sammen med mine venner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opgaven er spændende og sjov </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bliver lært godt op </a:t>
            </a: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bliver taget godt imod </a:t>
            </a:r>
            <a:r>
              <a:rPr lang="da-DK" sz="1200" dirty="0">
                <a:solidFill>
                  <a:srgbClr val="480062"/>
                </a:solidFill>
                <a:latin typeface="Montserrat"/>
                <a:ea typeface="Montserrat"/>
                <a:cs typeface="Montserrat"/>
                <a:sym typeface="Montserrat"/>
              </a:rPr>
              <a:t> </a:t>
            </a:r>
            <a:br>
              <a:rPr lang="da-DK" sz="1200" dirty="0">
                <a:solidFill>
                  <a:srgbClr val="480062"/>
                </a:solidFill>
                <a:latin typeface="Montserrat"/>
                <a:ea typeface="Montserrat"/>
                <a:cs typeface="Montserrat"/>
                <a:sym typeface="Montserrat"/>
              </a:rPr>
            </a:b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”Jeg tror på, at jeg...”</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Godt kan gøre en forskel for andre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Ikke kan gøre en forskel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Andet</a:t>
            </a:r>
            <a:endParaRPr lang="da-DK" dirty="0"/>
          </a:p>
        </p:txBody>
      </p:sp>
      <p:sp>
        <p:nvSpPr>
          <p:cNvPr id="8" name="Google Shape;159;p5">
            <a:extLst>
              <a:ext uri="{FF2B5EF4-FFF2-40B4-BE49-F238E27FC236}">
                <a16:creationId xmlns:a16="http://schemas.microsoft.com/office/drawing/2014/main" id="{C9026A66-8CEA-7D73-839E-8EE754BF12DF}"/>
              </a:ext>
            </a:extLst>
          </p:cNvPr>
          <p:cNvSpPr txBox="1"/>
          <p:nvPr/>
        </p:nvSpPr>
        <p:spPr>
          <a:xfrm>
            <a:off x="5979895" y="1204482"/>
            <a:ext cx="3256507" cy="23698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600" b="1" dirty="0">
                <a:solidFill>
                  <a:schemeClr val="bg1"/>
                </a:solidFill>
                <a:latin typeface="Montserrat"/>
                <a:ea typeface="Montserrat"/>
                <a:cs typeface="Montserrat"/>
                <a:sym typeface="Montserrat"/>
              </a:rPr>
              <a:t>OBS: </a:t>
            </a:r>
            <a:endParaRPr lang="da-DK" sz="1600" dirty="0">
              <a:solidFill>
                <a:schemeClr val="bg1"/>
              </a:solidFill>
            </a:endParaRP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Det er vigtigt, at snakken om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bekymringer følges op med en snak om,  hvordan I kan skabe en god oplevelse alligevel. Når bekymringer deles i klassen, kan eleverne spejle sig i hinanden og det kan være med til at afmystificere deres forestillinger om at blive frivillige, hvis de oplever, at de ikke er de eneste, som bekymrer sig, eller kan få svar på nogle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af deres spørgsmål om, hvordan det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rent faktisk er, når de kommer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ud i foreningerne. </a:t>
            </a:r>
          </a:p>
        </p:txBody>
      </p:sp>
      <p:sp>
        <p:nvSpPr>
          <p:cNvPr id="3" name="Google Shape;90;p1">
            <a:extLst>
              <a:ext uri="{FF2B5EF4-FFF2-40B4-BE49-F238E27FC236}">
                <a16:creationId xmlns:a16="http://schemas.microsoft.com/office/drawing/2014/main" id="{C296E84C-72F2-6574-2587-4EA886EEF077}"/>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Inspiration til udsagn og svarmuligheder</a:t>
            </a:r>
            <a:endParaRPr lang="da-DK" dirty="0"/>
          </a:p>
        </p:txBody>
      </p:sp>
      <p:pic>
        <p:nvPicPr>
          <p:cNvPr id="5" name="Google Shape;159;p5">
            <a:extLst>
              <a:ext uri="{FF2B5EF4-FFF2-40B4-BE49-F238E27FC236}">
                <a16:creationId xmlns:a16="http://schemas.microsoft.com/office/drawing/2014/main" id="{E86EB8E2-6F97-A4C6-94F3-EE2A919140B2}"/>
              </a:ext>
            </a:extLst>
          </p:cNvPr>
          <p:cNvPicPr preferRelativeResize="0"/>
          <p:nvPr/>
        </p:nvPicPr>
        <p:blipFill rotWithShape="1">
          <a:blip r:embed="rId3">
            <a:alphaModFix/>
          </a:blip>
          <a:srcRect/>
          <a:stretch/>
        </p:blipFill>
        <p:spPr>
          <a:xfrm rot="1809977">
            <a:off x="7228677" y="4095715"/>
            <a:ext cx="1641139" cy="1641139"/>
          </a:xfrm>
          <a:prstGeom prst="rect">
            <a:avLst/>
          </a:prstGeom>
          <a:noFill/>
          <a:ln>
            <a:noFill/>
          </a:ln>
        </p:spPr>
      </p:pic>
      <p:pic>
        <p:nvPicPr>
          <p:cNvPr id="2" name="Google Shape;101;p2" descr="Et billede, der indeholder tekst&#10;&#10;Automatisk genereret beskrivelse">
            <a:extLst>
              <a:ext uri="{FF2B5EF4-FFF2-40B4-BE49-F238E27FC236}">
                <a16:creationId xmlns:a16="http://schemas.microsoft.com/office/drawing/2014/main" id="{4B06B5FD-E23B-6F8B-0CE7-67A3C9B4ABEE}"/>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7" name="Billede 6" descr="Et billede, der indeholder tegneserie, clipart&#10;&#10;Automatisk genereret beskrivelse">
            <a:extLst>
              <a:ext uri="{FF2B5EF4-FFF2-40B4-BE49-F238E27FC236}">
                <a16:creationId xmlns:a16="http://schemas.microsoft.com/office/drawing/2014/main" id="{011F555A-8BCB-171D-22B9-363E4E0BB39E}"/>
              </a:ext>
            </a:extLst>
          </p:cNvPr>
          <p:cNvPicPr>
            <a:picLocks noChangeAspect="1"/>
          </p:cNvPicPr>
          <p:nvPr/>
        </p:nvPicPr>
        <p:blipFill>
          <a:blip r:embed="rId5"/>
          <a:stretch>
            <a:fillRect/>
          </a:stretch>
        </p:blipFill>
        <p:spPr>
          <a:xfrm>
            <a:off x="365083" y="359513"/>
            <a:ext cx="616198" cy="616198"/>
          </a:xfrm>
          <a:prstGeom prst="rect">
            <a:avLst/>
          </a:prstGeom>
        </p:spPr>
      </p:pic>
      <p:grpSp>
        <p:nvGrpSpPr>
          <p:cNvPr id="9" name="Gruppe 8">
            <a:extLst>
              <a:ext uri="{FF2B5EF4-FFF2-40B4-BE49-F238E27FC236}">
                <a16:creationId xmlns:a16="http://schemas.microsoft.com/office/drawing/2014/main" id="{39B29D9D-D4DE-6DA2-F49F-2AB48A801469}"/>
              </a:ext>
            </a:extLst>
          </p:cNvPr>
          <p:cNvGrpSpPr/>
          <p:nvPr/>
        </p:nvGrpSpPr>
        <p:grpSpPr>
          <a:xfrm>
            <a:off x="1057481" y="414429"/>
            <a:ext cx="5041435" cy="525642"/>
            <a:chOff x="1189588" y="424397"/>
            <a:chExt cx="5041435" cy="525642"/>
          </a:xfrm>
        </p:grpSpPr>
        <p:sp>
          <p:nvSpPr>
            <p:cNvPr id="10" name="Google Shape;103;p2">
              <a:extLst>
                <a:ext uri="{FF2B5EF4-FFF2-40B4-BE49-F238E27FC236}">
                  <a16:creationId xmlns:a16="http://schemas.microsoft.com/office/drawing/2014/main" id="{51175417-94C0-C011-FA8C-4957C7248BC5}"/>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11" name="Google Shape;103;p2">
              <a:extLst>
                <a:ext uri="{FF2B5EF4-FFF2-40B4-BE49-F238E27FC236}">
                  <a16:creationId xmlns:a16="http://schemas.microsoft.com/office/drawing/2014/main" id="{90D1F4A9-D98D-2137-CC53-0F083F92A26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79923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8">
          <a:extLst>
            <a:ext uri="{FF2B5EF4-FFF2-40B4-BE49-F238E27FC236}">
              <a16:creationId xmlns:a16="http://schemas.microsoft.com/office/drawing/2014/main" id="{A053CB4D-5131-6CD8-D1BF-010C562BF83D}"/>
            </a:ext>
          </a:extLst>
        </p:cNvPr>
        <p:cNvGrpSpPr/>
        <p:nvPr/>
      </p:nvGrpSpPr>
      <p:grpSpPr>
        <a:xfrm>
          <a:off x="0" y="0"/>
          <a:ext cx="0" cy="0"/>
          <a:chOff x="0" y="0"/>
          <a:chExt cx="0" cy="0"/>
        </a:xfrm>
      </p:grpSpPr>
      <p:sp>
        <p:nvSpPr>
          <p:cNvPr id="89" name="Google Shape;89;p1">
            <a:extLst>
              <a:ext uri="{FF2B5EF4-FFF2-40B4-BE49-F238E27FC236}">
                <a16:creationId xmlns:a16="http://schemas.microsoft.com/office/drawing/2014/main" id="{E0215C9F-911C-D9A2-13B8-4ADD088A592F}"/>
              </a:ext>
            </a:extLst>
          </p:cNvPr>
          <p:cNvSpPr txBox="1"/>
          <p:nvPr/>
        </p:nvSpPr>
        <p:spPr>
          <a:xfrm>
            <a:off x="1623270" y="2189087"/>
            <a:ext cx="6659460" cy="89251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600" b="0" i="0" u="none" strike="noStrike" kern="0" cap="none" spc="0" normalizeH="0" baseline="0" noProof="0" dirty="0">
                <a:ln>
                  <a:noFill/>
                </a:ln>
                <a:solidFill>
                  <a:schemeClr val="bg1"/>
                </a:solidFill>
                <a:effectLst/>
                <a:uLnTx/>
                <a:uFillTx/>
                <a:latin typeface="Montserrat"/>
                <a:ea typeface="Montserrat"/>
                <a:cs typeface="Montserrat"/>
                <a:sym typeface="Montserrat"/>
              </a:rPr>
              <a:t>Her kommer tre bud på spørgsmål, som du kan printe direkte eller rette til. </a:t>
            </a:r>
          </a:p>
        </p:txBody>
      </p:sp>
      <p:sp>
        <p:nvSpPr>
          <p:cNvPr id="2" name="Google Shape;89;p1">
            <a:extLst>
              <a:ext uri="{FF2B5EF4-FFF2-40B4-BE49-F238E27FC236}">
                <a16:creationId xmlns:a16="http://schemas.microsoft.com/office/drawing/2014/main" id="{4C181DAA-80ED-5D19-48CC-73C4943170E3}"/>
              </a:ext>
            </a:extLst>
          </p:cNvPr>
          <p:cNvSpPr txBox="1"/>
          <p:nvPr/>
        </p:nvSpPr>
        <p:spPr>
          <a:xfrm>
            <a:off x="1213366" y="3429000"/>
            <a:ext cx="7479268" cy="8925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600" b="0" i="0" u="none" strike="noStrike" cap="none" dirty="0">
                <a:solidFill>
                  <a:schemeClr val="bg1"/>
                </a:solidFill>
                <a:latin typeface="Montserrat"/>
                <a:ea typeface="Montserrat"/>
                <a:cs typeface="Montserrat"/>
                <a:sym typeface="Montserrat"/>
              </a:rPr>
              <a:t>Læs op for eleverne – og sæt svarmulighederne op i hvert hjørn</a:t>
            </a:r>
            <a:r>
              <a:rPr lang="da-DK" sz="2600" dirty="0">
                <a:solidFill>
                  <a:schemeClr val="bg1"/>
                </a:solidFill>
                <a:latin typeface="Montserrat"/>
                <a:ea typeface="Montserrat"/>
                <a:cs typeface="Montserrat"/>
                <a:sym typeface="Montserrat"/>
              </a:rPr>
              <a:t>e.</a:t>
            </a:r>
            <a:endParaRPr dirty="0">
              <a:solidFill>
                <a:schemeClr val="bg1"/>
              </a:solidFill>
            </a:endParaRPr>
          </a:p>
        </p:txBody>
      </p:sp>
      <p:pic>
        <p:nvPicPr>
          <p:cNvPr id="3" name="Billede 2" descr="Et billede, der indeholder tegneserie, clipart&#10;&#10;Automatisk genereret beskrivelse">
            <a:extLst>
              <a:ext uri="{FF2B5EF4-FFF2-40B4-BE49-F238E27FC236}">
                <a16:creationId xmlns:a16="http://schemas.microsoft.com/office/drawing/2014/main" id="{0C359B63-F8DC-8648-9897-4056ED001578}"/>
              </a:ext>
            </a:extLst>
          </p:cNvPr>
          <p:cNvPicPr>
            <a:picLocks noChangeAspect="1"/>
          </p:cNvPicPr>
          <p:nvPr/>
        </p:nvPicPr>
        <p:blipFill>
          <a:blip r:embed="rId3"/>
          <a:stretch>
            <a:fillRect/>
          </a:stretch>
        </p:blipFill>
        <p:spPr>
          <a:xfrm>
            <a:off x="365083" y="359513"/>
            <a:ext cx="616198" cy="616198"/>
          </a:xfrm>
          <a:prstGeom prst="rect">
            <a:avLst/>
          </a:prstGeom>
        </p:spPr>
      </p:pic>
      <p:grpSp>
        <p:nvGrpSpPr>
          <p:cNvPr id="4" name="Gruppe 3">
            <a:extLst>
              <a:ext uri="{FF2B5EF4-FFF2-40B4-BE49-F238E27FC236}">
                <a16:creationId xmlns:a16="http://schemas.microsoft.com/office/drawing/2014/main" id="{22D2E3D3-6262-EE6B-1115-83B5311B0F0C}"/>
              </a:ext>
            </a:extLst>
          </p:cNvPr>
          <p:cNvGrpSpPr/>
          <p:nvPr/>
        </p:nvGrpSpPr>
        <p:grpSpPr>
          <a:xfrm>
            <a:off x="1057481" y="414429"/>
            <a:ext cx="5041435" cy="525642"/>
            <a:chOff x="1189588" y="424397"/>
            <a:chExt cx="5041435" cy="525642"/>
          </a:xfrm>
        </p:grpSpPr>
        <p:sp>
          <p:nvSpPr>
            <p:cNvPr id="5" name="Google Shape;103;p2">
              <a:extLst>
                <a:ext uri="{FF2B5EF4-FFF2-40B4-BE49-F238E27FC236}">
                  <a16:creationId xmlns:a16="http://schemas.microsoft.com/office/drawing/2014/main" id="{459ECB02-3FD7-C600-1573-9F915001664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HJØRNEØVELSE</a:t>
              </a:r>
              <a:endParaRPr sz="1200" dirty="0">
                <a:solidFill>
                  <a:schemeClr val="bg1"/>
                </a:solidFill>
                <a:latin typeface="Montserrat Medium" pitchFamily="2" charset="77"/>
              </a:endParaRPr>
            </a:p>
          </p:txBody>
        </p:sp>
        <p:sp>
          <p:nvSpPr>
            <p:cNvPr id="6" name="Google Shape;103;p2">
              <a:extLst>
                <a:ext uri="{FF2B5EF4-FFF2-40B4-BE49-F238E27FC236}">
                  <a16:creationId xmlns:a16="http://schemas.microsoft.com/office/drawing/2014/main" id="{B301312F-404A-C5E9-51BE-1DAF46167A6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17551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A0517CD0-6704-8D65-463B-A50E81D87294}"/>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6AB65A05-B24C-C348-C87E-D0BE6218F276}"/>
              </a:ext>
            </a:extLst>
          </p:cNvPr>
          <p:cNvSpPr txBox="1"/>
          <p:nvPr/>
        </p:nvSpPr>
        <p:spPr>
          <a:xfrm>
            <a:off x="512431" y="1816702"/>
            <a:ext cx="8553428"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I min fritid…</a:t>
            </a:r>
            <a:endParaRPr lang="da-DK" sz="1800" dirty="0"/>
          </a:p>
        </p:txBody>
      </p:sp>
      <p:grpSp>
        <p:nvGrpSpPr>
          <p:cNvPr id="43" name="Gruppe 42">
            <a:extLst>
              <a:ext uri="{FF2B5EF4-FFF2-40B4-BE49-F238E27FC236}">
                <a16:creationId xmlns:a16="http://schemas.microsoft.com/office/drawing/2014/main" id="{9B4260E0-3CBA-5921-6C6D-04D32A454E70}"/>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82D18FC3-3B0A-28FA-0667-4C0B242FD698}"/>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sammen med mine venner eller familie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AAC6B039-037A-2E22-15F3-5F168EC925E7}"/>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9BD89B76-C8EB-84C4-3C01-47D3CB393737}"/>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BD0E9B4-2070-729E-C04E-8B62EC511935}"/>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54AEF4F8-C7ED-97F3-88A9-6085C7E8E811}"/>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87FF0399-2A7F-57BD-E004-ED2FDD93CE1B}"/>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Går jeg til </a:t>
              </a:r>
              <a:r>
                <a:rPr lang="da-DK" sz="1800" dirty="0">
                  <a:solidFill>
                    <a:srgbClr val="480062"/>
                  </a:solidFill>
                  <a:latin typeface="Montserrat"/>
                  <a:ea typeface="Montserrat"/>
                  <a:cs typeface="Montserrat"/>
                  <a:sym typeface="Montserrat"/>
                </a:rPr>
                <a:t>noget </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 fx sport eller musik eller andet</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0573B1B9-1EA5-A859-6D38-64097E961BCF}"/>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54ED190F-941E-4AC0-E248-F73E6DC7F3E4}"/>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BD7FF5F8-B92F-B760-76EC-80AB96E72348}"/>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5F19E61F-BB88-5AB3-2778-EDF27E9E810A}"/>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E73CE6F9-BE8D-5C9D-033B-A4BA4B579ED7}"/>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mest derhjemme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DB191F40-3D84-ED2E-8754-14A6B446034F}"/>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19A6B832-07D4-6753-010B-83BCE26697B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75B6D3D3-6473-EDBD-1E1A-6E89C36BB562}"/>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1650FAE2-739A-2C65-68F0-74F49919310E}"/>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57AC4E02-BCA2-5DA7-9FF8-9B1F8E80CAA1}"/>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frivillig</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2A538BCE-72A9-5FB6-EEA6-2AFD6B296FD7}"/>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963DB989-63AD-FED5-1A60-336613470023}"/>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F4B93127-BD3D-E659-2428-3B77468EAC00}"/>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pic>
        <p:nvPicPr>
          <p:cNvPr id="2" name="Google Shape;101;p2" descr="Et billede, der indeholder tekst&#10;&#10;Automatisk genereret beskrivelse">
            <a:extLst>
              <a:ext uri="{FF2B5EF4-FFF2-40B4-BE49-F238E27FC236}">
                <a16:creationId xmlns:a16="http://schemas.microsoft.com/office/drawing/2014/main" id="{52750CAC-A63C-0194-9C90-0869B46C99DA}"/>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DF2AEF47-C48C-3259-80E1-C0DFC92A8300}"/>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5ADCD2D3-01AD-BE59-1434-932514827ACA}"/>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DC8C8F69-843F-9650-3B10-D067A0D2548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0BE4C663-AE6A-CBB7-0251-D60B893706A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67418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0E711757-0EB4-8154-AAF4-60B8DD8F236C}"/>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236270F-30D4-7A4D-F5F1-682E8A73BB43}"/>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sp>
        <p:nvSpPr>
          <p:cNvPr id="39" name="Google Shape;116;p3">
            <a:extLst>
              <a:ext uri="{FF2B5EF4-FFF2-40B4-BE49-F238E27FC236}">
                <a16:creationId xmlns:a16="http://schemas.microsoft.com/office/drawing/2014/main" id="{4F175AB2-0EC8-93BA-6B21-6A5BB17B37F9}"/>
              </a:ext>
            </a:extLst>
          </p:cNvPr>
          <p:cNvSpPr txBox="1"/>
          <p:nvPr/>
        </p:nvSpPr>
        <p:spPr>
          <a:xfrm>
            <a:off x="870415" y="3274648"/>
            <a:ext cx="8165170"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48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…er jeg sammen med mine venner eller familie</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4D85A3AF-09FD-28ED-50A9-1924FD1DBFC7}"/>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C199926-EB1E-BCCF-8DF9-01341F3807B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3CF0CD4-EABD-CBDB-626C-91BCA95BDC94}"/>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F7F6CDB4-84A7-9EAE-A10C-B1113758AED8}"/>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D983F01B-543D-5A21-D30C-1DC8E03A0F04}"/>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5E51E274-28C0-5A22-91CA-A3641A8CC0F7}"/>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01DC5727-887D-408C-F004-3FDF3A8F676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81C4E144-D5B3-75A1-8C98-8C84DC316F8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85496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14BBFCFB-C172-3B79-05BB-D7AA21F20DE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D05E8A6-50AA-FD53-D0CA-C05DFD2A29C7}"/>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sp>
        <p:nvSpPr>
          <p:cNvPr id="39" name="Google Shape;116;p3">
            <a:extLst>
              <a:ext uri="{FF2B5EF4-FFF2-40B4-BE49-F238E27FC236}">
                <a16:creationId xmlns:a16="http://schemas.microsoft.com/office/drawing/2014/main" id="{5445EBC7-7A8F-39E8-4F5C-1B8BB7F35402}"/>
              </a:ext>
            </a:extLst>
          </p:cNvPr>
          <p:cNvSpPr txBox="1"/>
          <p:nvPr/>
        </p:nvSpPr>
        <p:spPr>
          <a:xfrm>
            <a:off x="870414" y="3274648"/>
            <a:ext cx="8553427"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…g</a:t>
            </a:r>
            <a:r>
              <a:rPr kumimoji="0" lang="da-DK" sz="48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år jeg til noget – fx sport eller musik eller andet</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6B645E5B-91AD-A2EC-E2BC-A7B218403E29}"/>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0E882614-6A9D-C3E4-724E-42F74580DFF8}"/>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2B7B919-6EB3-01B9-093A-1347C92A0AE6}"/>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4A667077-B937-C539-B95D-75333EBF3AF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EBD11C32-214D-2867-7B78-58E3345ADFCB}"/>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563CECDE-3572-301F-7AC9-82A286223041}"/>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8D82DCCE-81A4-2FC8-DE91-E69843BB49C2}"/>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6FDA9A66-52CD-4B5D-C74F-E20ED5850BAF}"/>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98735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4ECAF04C-F33D-8DFA-86DA-277943DED4B0}"/>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19EF50D9-4A40-98AE-784D-83207C769723}"/>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grpSp>
        <p:nvGrpSpPr>
          <p:cNvPr id="40" name="Gruppe 39">
            <a:extLst>
              <a:ext uri="{FF2B5EF4-FFF2-40B4-BE49-F238E27FC236}">
                <a16:creationId xmlns:a16="http://schemas.microsoft.com/office/drawing/2014/main" id="{541E6AAA-2251-99A9-04BB-4A1DCFA8A7E8}"/>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2BE96C9-4EDE-439B-FD92-2024D4F8C2E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81697AB-9A35-DDB3-803C-70F21CF8F886}"/>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sp>
        <p:nvSpPr>
          <p:cNvPr id="2" name="Google Shape;116;p3">
            <a:extLst>
              <a:ext uri="{FF2B5EF4-FFF2-40B4-BE49-F238E27FC236}">
                <a16:creationId xmlns:a16="http://schemas.microsoft.com/office/drawing/2014/main" id="{E78B7B08-B88E-963F-FE6E-89CD534D87CD}"/>
              </a:ext>
            </a:extLst>
          </p:cNvPr>
          <p:cNvSpPr txBox="1"/>
          <p:nvPr/>
        </p:nvSpPr>
        <p:spPr>
          <a:xfrm>
            <a:off x="2530905" y="3248694"/>
            <a:ext cx="4844190"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…er jeg mest derhjemme</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pic>
        <p:nvPicPr>
          <p:cNvPr id="3" name="Google Shape;101;p2" descr="Et billede, der indeholder tekst&#10;&#10;Automatisk genereret beskrivelse">
            <a:extLst>
              <a:ext uri="{FF2B5EF4-FFF2-40B4-BE49-F238E27FC236}">
                <a16:creationId xmlns:a16="http://schemas.microsoft.com/office/drawing/2014/main" id="{B54BF401-78E1-911D-9CE8-C6F712F0A18C}"/>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5" name="Billede 4" descr="Et billede, der indeholder tegneserie, clipart&#10;&#10;Automatisk genereret beskrivelse">
            <a:extLst>
              <a:ext uri="{FF2B5EF4-FFF2-40B4-BE49-F238E27FC236}">
                <a16:creationId xmlns:a16="http://schemas.microsoft.com/office/drawing/2014/main" id="{3D3403B2-0F33-976E-E206-91AA38EC6F0F}"/>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6" name="Gruppe 5">
            <a:extLst>
              <a:ext uri="{FF2B5EF4-FFF2-40B4-BE49-F238E27FC236}">
                <a16:creationId xmlns:a16="http://schemas.microsoft.com/office/drawing/2014/main" id="{9F8FBC07-E3E4-41ED-F9E1-4C78447E2056}"/>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B224A2C5-A0E2-DFCB-0B93-DBD68F5B8D7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044E29D6-9D49-479D-FBFD-BA681064F81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02640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6697AA2-9F9D-A905-CA41-FCB169EAE8A9}"/>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1A990C1-0F4A-21D5-5BD4-38268547D6B2}"/>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grpSp>
        <p:nvGrpSpPr>
          <p:cNvPr id="40" name="Gruppe 39">
            <a:extLst>
              <a:ext uri="{FF2B5EF4-FFF2-40B4-BE49-F238E27FC236}">
                <a16:creationId xmlns:a16="http://schemas.microsoft.com/office/drawing/2014/main" id="{DEB1BD7D-48E1-0BE9-C9FF-AB108709E1C3}"/>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F9F7EA8-6E8F-D957-E207-4C7C42DC97E9}"/>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8271DB4A-32AE-B238-61F9-D5244BEF8940}"/>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sp>
        <p:nvSpPr>
          <p:cNvPr id="2" name="Google Shape;116;p3">
            <a:extLst>
              <a:ext uri="{FF2B5EF4-FFF2-40B4-BE49-F238E27FC236}">
                <a16:creationId xmlns:a16="http://schemas.microsoft.com/office/drawing/2014/main" id="{8EF2CFC8-6E82-0D01-8790-21C0385806EF}"/>
              </a:ext>
            </a:extLst>
          </p:cNvPr>
          <p:cNvSpPr txBox="1"/>
          <p:nvPr/>
        </p:nvSpPr>
        <p:spPr>
          <a:xfrm>
            <a:off x="2530905" y="3248694"/>
            <a:ext cx="4844190" cy="83095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…er jeg frivillig</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pic>
        <p:nvPicPr>
          <p:cNvPr id="3" name="Google Shape;101;p2" descr="Et billede, der indeholder tekst&#10;&#10;Automatisk genereret beskrivelse">
            <a:extLst>
              <a:ext uri="{FF2B5EF4-FFF2-40B4-BE49-F238E27FC236}">
                <a16:creationId xmlns:a16="http://schemas.microsoft.com/office/drawing/2014/main" id="{98093CB7-1134-2F5A-159B-F9881BCC2977}"/>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5" name="Billede 4" descr="Et billede, der indeholder tegneserie, clipart&#10;&#10;Automatisk genereret beskrivelse">
            <a:extLst>
              <a:ext uri="{FF2B5EF4-FFF2-40B4-BE49-F238E27FC236}">
                <a16:creationId xmlns:a16="http://schemas.microsoft.com/office/drawing/2014/main" id="{AED66E0D-CFEE-5EA7-4828-60285BC29D85}"/>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6" name="Gruppe 5">
            <a:extLst>
              <a:ext uri="{FF2B5EF4-FFF2-40B4-BE49-F238E27FC236}">
                <a16:creationId xmlns:a16="http://schemas.microsoft.com/office/drawing/2014/main" id="{5FE7E484-589A-5B8C-BAC5-F01FB0175969}"/>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C38FF339-0AC7-C07E-9B76-BD826A353C7E}"/>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C7139039-A35C-03FC-DB39-79CD794714C7}"/>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97459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4E4AE02D-4F86-230D-3B30-2FE01F1370C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EF7D4661-34CB-B2FB-62B4-E4D4A85B3551}"/>
              </a:ext>
            </a:extLst>
          </p:cNvPr>
          <p:cNvSpPr txBox="1"/>
          <p:nvPr/>
        </p:nvSpPr>
        <p:spPr>
          <a:xfrm>
            <a:off x="512431" y="1816702"/>
            <a:ext cx="8553428"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Hvis jeg skal være frivillig, kan jeg være nervøs for…</a:t>
            </a:r>
            <a:endParaRPr lang="da-DK" sz="1800" dirty="0"/>
          </a:p>
        </p:txBody>
      </p:sp>
      <p:grpSp>
        <p:nvGrpSpPr>
          <p:cNvPr id="43" name="Gruppe 42">
            <a:extLst>
              <a:ext uri="{FF2B5EF4-FFF2-40B4-BE49-F238E27FC236}">
                <a16:creationId xmlns:a16="http://schemas.microsoft.com/office/drawing/2014/main" id="{340497A5-D65D-A625-255E-F2CE4C631638}"/>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F865CFFC-CBD0-FDD4-7CBC-C0AF0399E2DB}"/>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opgaverne er for svære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E56B7F9F-4F51-3974-9C85-9D877A43837E}"/>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487DF4D1-0723-8695-6CF6-6E09BDF0D21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C6E5F4F7-3765-11A5-E7E7-5152969599FA}"/>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FC57E1CC-906F-FAE9-3699-A8A6BACCFAD5}"/>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7C8477EA-7646-14FD-F42B-07051753976A}"/>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møde andre mennesker</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A7B6828B-DD23-52CF-08BD-2F6C1B2F412D}"/>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356DB07E-3BB5-FB5F-5357-2976ED3E98C9}"/>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4AC17140-BC2E-F826-552C-5F431AF112B9}"/>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A1E79718-7A59-4953-CFC4-3FCFE108F27A}"/>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F697BD85-8DFC-1B59-2A5A-25DC24FE8C5A}"/>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gør noget forkert</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46F058BE-9031-6415-7C2E-2347E96EF34F}"/>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174E4085-3672-A3BE-CBEB-1727DEDDE93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46A23D62-CEDA-22EF-7C8B-6FA07F85423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4ECFFD51-5133-4AC3-1313-4B04F9C82D7F}"/>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54134B10-FDD4-4A04-CF12-05285BFC4B62}"/>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kommer til at kede mig</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6F21E6B9-4281-8EDE-62D9-A09C752AB0DA}"/>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0FCEDD94-376D-7988-DD02-DA448A6F97A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152E1F3E-0A5D-D823-935B-8120B2F52F8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pic>
        <p:nvPicPr>
          <p:cNvPr id="2" name="Google Shape;101;p2" descr="Et billede, der indeholder tekst&#10;&#10;Automatisk genereret beskrivelse">
            <a:extLst>
              <a:ext uri="{FF2B5EF4-FFF2-40B4-BE49-F238E27FC236}">
                <a16:creationId xmlns:a16="http://schemas.microsoft.com/office/drawing/2014/main" id="{AE4C3255-9C14-7565-C917-8DAB5DFBEE11}"/>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DBD85E83-DF36-E7C8-1D50-F7528927A372}"/>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67F5B2B4-7816-2E8E-57C3-36AAB5BF24F5}"/>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74FE5080-19D2-0C4B-9CFD-4F1C398A952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A102D7BB-34F4-AA8D-ADDD-6E6A06F81EE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152492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0D0F5FC9-6037-B1C9-0116-9E1B4A50F350}"/>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64FBA558-63ED-A751-9178-17F6A5CCD2C3}"/>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24950595-2D81-3F20-2C23-2781AA5A34F7}"/>
              </a:ext>
            </a:extLst>
          </p:cNvPr>
          <p:cNvSpPr txBox="1"/>
          <p:nvPr/>
        </p:nvSpPr>
        <p:spPr>
          <a:xfrm>
            <a:off x="1951158" y="3361012"/>
            <a:ext cx="6003683"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opgaverne er for svære</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826AEE2D-196A-F7CB-FE37-FC4919DB1E6F}"/>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E428FD2-48A1-BB8E-FC50-4A41589C7082}"/>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0397E57A-03E2-93F7-4D3C-E1F773AE498F}"/>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C769EDFC-4548-72A8-5EDB-5BAEB8A5E885}"/>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B295308E-8FE3-77A4-0C87-1421BB4CFC29}"/>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FC28E1E0-A7B6-1C64-628E-A628446FD95A}"/>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969D54ED-3349-8076-1449-356CCECC86A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8A86EDA5-D882-AA6F-8EBE-72C05DE9E94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566321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379493D2-7596-1F1E-553D-6B907A297349}"/>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F21955FF-8AF0-F7FD-7274-976BE65BE4F8}"/>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CD00D84E-48E2-9D76-7025-79E081AE3B34}"/>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møde andre mennesker</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88F9D521-423A-69CC-9977-2B1DFBEE63F5}"/>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4BDDCD57-1464-CB2B-5D38-B21D193F309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7195B7D1-2F08-784F-D4FF-2CF0C7F8663F}"/>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01A31BD0-5B8E-B231-1A3F-045B020870AF}"/>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B785E165-4F67-E832-5E4C-17D62BB23270}"/>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9AEFCA44-5720-1EFF-9581-D7579FDC7D50}"/>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8A4B2099-14F5-0F20-0C01-163078DA071D}"/>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35ACEE1E-9F0F-71E8-5791-60DA9EBC6CD9}"/>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22216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1DF79E11-9EFB-D1A7-97D0-D16D503E22E1}"/>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FA847E12-C6A6-A777-69CD-D781BDAED237}"/>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297750BF-918B-8314-2A08-BCC7EB0226E7}"/>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gør noget forkert</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AD5AB6E3-DC54-D737-B4C5-9A5A3182A427}"/>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71609D3-1233-3B2A-3BCB-549FF0C4F6F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B6B90B3-0FBB-7E5F-A431-35C59CDE5737}"/>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sym typeface="Montserrat Alternates Medium"/>
                </a:rPr>
                <a:t>3</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82EF2C9C-AECF-3E70-FCE7-94C286B04839}"/>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65D7924A-DA8D-A117-4C9A-598842DF7E4D}"/>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2AA9433E-9EC2-D3CB-912A-D84CC1D12B10}"/>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7F964A05-168B-DFFD-A360-189FC11B77E4}"/>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7B1BC638-354C-5930-25A4-E9FD9FE3EED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254202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8CD93207-B2DB-582E-1615-68C5E89662C3}"/>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CB3EC46-CD6B-0D8C-5552-C7BD6E5F29E3}"/>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8C6DA01E-D227-5980-A1AB-7FE17FDA0085}"/>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kommer til at kede mig</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65B344B7-6C91-6338-416B-18B7AD817949}"/>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0F68BCE8-0886-27E2-75BC-5E85E70BAAE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A44C2865-4069-BB71-3C23-90C6DA786332}"/>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sym typeface="Montserrat Alternates Medium"/>
                </a:rPr>
                <a:t>4</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A88FCAA6-3B0A-81B8-11C9-767ADA87C09C}"/>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3" name="Billede 2" descr="Et billede, der indeholder tegneserie, clipart&#10;&#10;Automatisk genereret beskrivelse">
            <a:extLst>
              <a:ext uri="{FF2B5EF4-FFF2-40B4-BE49-F238E27FC236}">
                <a16:creationId xmlns:a16="http://schemas.microsoft.com/office/drawing/2014/main" id="{8BA6A8E0-A881-4572-2EF9-4FE9C61B0EAF}"/>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64582A39-CEE3-1C8F-E30E-E5EA81F52091}"/>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EFD52109-A919-E974-84BC-E1D3AD59924A}"/>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59476899-2B7C-6048-E3E9-0342AEE699C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516054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6C6DDBD-D159-7C5A-3B62-49093D6F5F4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CBFB3C2B-19B7-D28C-0C62-8CDD0234D08B}"/>
              </a:ext>
            </a:extLst>
          </p:cNvPr>
          <p:cNvSpPr txBox="1"/>
          <p:nvPr/>
        </p:nvSpPr>
        <p:spPr>
          <a:xfrm>
            <a:off x="512431" y="1816702"/>
            <a:ext cx="9301270"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Hvis jeg skal have en god oplevelse som frivillig, er det vigtigt…</a:t>
            </a:r>
            <a:endParaRPr lang="da-DK" sz="1800" dirty="0"/>
          </a:p>
        </p:txBody>
      </p:sp>
      <p:grpSp>
        <p:nvGrpSpPr>
          <p:cNvPr id="43" name="Gruppe 42">
            <a:extLst>
              <a:ext uri="{FF2B5EF4-FFF2-40B4-BE49-F238E27FC236}">
                <a16:creationId xmlns:a16="http://schemas.microsoft.com/office/drawing/2014/main" id="{B83E7860-3F4A-5290-13BF-2744EBF2FF69}"/>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417AE954-AA60-ADBE-FBBB-5A2EF05145FA}"/>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er sammen med mine venner</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0D994441-81D9-3F00-3912-E468860D8539}"/>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3ED6CE45-759D-78F0-211B-976177826DE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434A3291-87AB-F03D-1C97-598B8B71700C}"/>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A2FB5F5E-50B7-C195-FD5A-04D90D164275}"/>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62C5B018-9A6C-9383-0D32-FB03C8FC34D2}"/>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800" dirty="0">
                  <a:solidFill>
                    <a:srgbClr val="480062"/>
                  </a:solidFill>
                  <a:latin typeface="Montserrat"/>
                  <a:ea typeface="Montserrat"/>
                  <a:cs typeface="Montserrat"/>
                  <a:sym typeface="Montserrat"/>
                </a:rPr>
                <a:t>At o</a:t>
              </a:r>
              <a:r>
                <a:rPr kumimoji="0" lang="da-DK" sz="1800" b="0" i="0" u="none" strike="noStrike" kern="0" cap="none" spc="0" normalizeH="0" baseline="0" noProof="0" dirty="0" err="1">
                  <a:ln>
                    <a:noFill/>
                  </a:ln>
                  <a:solidFill>
                    <a:srgbClr val="480062"/>
                  </a:solidFill>
                  <a:effectLst/>
                  <a:uLnTx/>
                  <a:uFillTx/>
                  <a:latin typeface="Montserrat"/>
                  <a:ea typeface="Montserrat"/>
                  <a:cs typeface="Montserrat"/>
                  <a:sym typeface="Montserrat"/>
                </a:rPr>
                <a:t>pgaven</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 er spændende og sjov</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B7B15D33-5F61-E812-A143-ABF5B485A87D}"/>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9D4DBC8B-45BC-DFE9-B1E9-0821A7DA19E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496CB08C-C1B5-A4A4-0CA6-6C61687B246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700B60A8-2782-E854-1027-802A7290762F}"/>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4673607A-6E08-E89D-6C6B-F11FEEB00220}"/>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bliver taget godt imod</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2DEC100B-D454-9012-784C-AC731D04A0C1}"/>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C0B2EBC8-BB9B-F3DE-6CD5-A96E4F5957D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2E4BE631-97D3-6149-6A81-491513026441}"/>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EE873FA9-9FDF-963C-9FB8-8752ECCA4889}"/>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F7FA5F09-9A65-14CB-D42A-64D156B38FF4}"/>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800" dirty="0">
                  <a:solidFill>
                    <a:srgbClr val="480062"/>
                  </a:solidFill>
                  <a:latin typeface="Montserrat"/>
                  <a:ea typeface="Montserrat"/>
                  <a:cs typeface="Montserrat"/>
                  <a:sym typeface="Montserrat"/>
                </a:rPr>
                <a:t>At j</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eg bliver bliver lært godt op</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24E15D52-42D3-5811-BEA4-CDCD7DF1D635}"/>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9F1AAD28-CC3E-A964-3088-84D42A60757C}"/>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2EBEDF05-5D7C-26A2-3213-DADCA23E9C1C}"/>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pic>
        <p:nvPicPr>
          <p:cNvPr id="2" name="Google Shape;101;p2" descr="Et billede, der indeholder tekst&#10;&#10;Automatisk genereret beskrivelse">
            <a:extLst>
              <a:ext uri="{FF2B5EF4-FFF2-40B4-BE49-F238E27FC236}">
                <a16:creationId xmlns:a16="http://schemas.microsoft.com/office/drawing/2014/main" id="{674B3914-21FB-0F07-D27B-3C22259164DB}"/>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7079055F-C7BE-AB2D-ECB5-C1D16F7ECC19}"/>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341DF815-25E5-E100-628B-7BEC699336D8}"/>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675C81FA-EAB0-89C1-AF21-EC4ABE50DF0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29B2CED1-CEBA-4D3B-EDC0-8AFFE4EE1A27}"/>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38907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7E7BACF-6417-B466-6F9F-7C519DCAECFE}"/>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5252A7A-65B8-2E0A-259A-70898AD74347}"/>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7BB52989-DFD3-7977-7141-85B216DB6FAF}"/>
              </a:ext>
            </a:extLst>
          </p:cNvPr>
          <p:cNvSpPr txBox="1"/>
          <p:nvPr/>
        </p:nvSpPr>
        <p:spPr>
          <a:xfrm>
            <a:off x="1079683" y="3361012"/>
            <a:ext cx="7746634"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er sammen med mine venner</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28D91F74-0D2E-0EAA-7300-24D89889EAF6}"/>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74CBE4FD-0C7C-6CF9-A0A7-E9C22C2D1C5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BA0AAAA9-D447-43B3-4567-5900020D939B}"/>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443F36F1-424F-007C-B455-371EA985480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F36C58C4-2465-E69F-F828-DC37F1AC244A}"/>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F7D9AD1C-720E-182A-AC6E-21980474BF0E}"/>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D9C7024C-79E3-7322-E409-C008CF1DC3A5}"/>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DDD0008A-C244-5355-88A8-B3328A34BF16}"/>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20924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ADBC4B3-C3F1-B9E8-B979-D881EE54CAF5}"/>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FEB7DB2-7034-2156-6908-5C0EFB7EC8A5}"/>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290A8D56-F579-266A-717C-3F6844B29E9B}"/>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opgaven er spændende og sjov</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1F942EED-8598-694A-7757-EE91E6DF4F60}"/>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9AD21D51-5FCE-88BE-D9E5-3C4FF187FEF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4E037757-A6C2-5765-1B4E-83E22681A6F7}"/>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013D45D1-FEFB-C76A-C473-F84A9E7F5F2B}"/>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EE4FA525-A47F-85C4-07F4-C156F6A56117}"/>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2A77FFED-B240-5EDE-7EBC-884DCBD0BC29}"/>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0CCB8E3A-15BC-877D-AB6F-4F257E1EC83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09733B72-61A0-4021-7AEE-1B0FA09D370C}"/>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846125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EE567B8E-07CD-1EEA-3EF8-54608E1BE97C}"/>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A7D2E93-5EFD-F636-310B-DC4D718C1D33}"/>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AD9D8BE7-320C-C49A-B24F-9CEA9A9A4EF0}"/>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bliver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taget godt imod</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9B3B06D5-8418-4675-7CA3-459D7B5073B9}"/>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C4A49AF-E504-62FC-BA3A-E727B08CAACC}"/>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26560B3-4B7C-573D-7CBE-8DA56C7509CA}"/>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E070EA48-89F1-FD06-B123-D77F0A6DACC3}"/>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8A41035A-A578-3F92-AF5F-E544637AC2BA}"/>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CC775EF0-997A-7C12-7B0B-FCCCB29482CA}"/>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913E9F42-A9F6-F03C-FFDE-0B9D1F3F927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13702E09-B827-1DB1-7E67-3CFF8479F15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57463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9170962F-A3D5-B2FE-DF4A-4A1EE717ACAE}"/>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2FDC381-6EF4-1BE4-0E96-7B8E3A1B4FAC}"/>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sp>
        <p:nvSpPr>
          <p:cNvPr id="39" name="Google Shape;116;p3">
            <a:extLst>
              <a:ext uri="{FF2B5EF4-FFF2-40B4-BE49-F238E27FC236}">
                <a16:creationId xmlns:a16="http://schemas.microsoft.com/office/drawing/2014/main" id="{9813338A-1986-3BF8-996D-57D3AC6FB41D}"/>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bliver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lært godt op</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F1F7942A-94F3-0CE5-D798-D57801BDBE6D}"/>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00DEF3A5-B5B7-12CA-B50B-DA01BBC6629D}"/>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1F9B7A7D-0083-B11E-9402-38F65E78736D}"/>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pic>
        <p:nvPicPr>
          <p:cNvPr id="2" name="Google Shape;101;p2" descr="Et billede, der indeholder tekst&#10;&#10;Automatisk genereret beskrivelse">
            <a:extLst>
              <a:ext uri="{FF2B5EF4-FFF2-40B4-BE49-F238E27FC236}">
                <a16:creationId xmlns:a16="http://schemas.microsoft.com/office/drawing/2014/main" id="{4D840264-0FB3-2F43-351F-E28EFC6BBE6F}"/>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C7702315-3B0A-9BC5-F0D4-B0681901E0D9}"/>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F9291C23-079F-6826-02BB-A897D1B391D9}"/>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B18851EE-6C83-142E-B468-B500A28FD888}"/>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HJØRNEØVELSE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BD2FB9CF-64DB-B596-B0B4-989D40FDC71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66444526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2013 – 2022 Tema">
  <a:themeElements>
    <a:clrScheme name="Office 2013 – 2022 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1368</Words>
  <Application>Microsoft Macintosh PowerPoint</Application>
  <PresentationFormat>A4-papir (210 x 297 mm)</PresentationFormat>
  <Paragraphs>198</Paragraphs>
  <Slides>21</Slides>
  <Notes>21</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21</vt:i4>
      </vt:variant>
    </vt:vector>
  </HeadingPairs>
  <TitlesOfParts>
    <vt:vector size="28" baseType="lpstr">
      <vt:lpstr>Arial</vt:lpstr>
      <vt:lpstr>Montserrat</vt:lpstr>
      <vt:lpstr>Calibri</vt:lpstr>
      <vt:lpstr>Montserrat Medium</vt:lpstr>
      <vt:lpstr>Montserrat Alternates Medium</vt:lpstr>
      <vt:lpstr>Office-tema</vt:lpstr>
      <vt:lpstr>Office 2013 – 2022 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96</cp:revision>
  <dcterms:created xsi:type="dcterms:W3CDTF">2022-08-09T11:08:44Z</dcterms:created>
  <dcterms:modified xsi:type="dcterms:W3CDTF">2025-01-09T16:46:55Z</dcterms:modified>
</cp:coreProperties>
</file>